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889" r:id="rId2"/>
    <p:sldId id="934" r:id="rId3"/>
    <p:sldId id="886" r:id="rId4"/>
    <p:sldId id="896" r:id="rId5"/>
    <p:sldId id="933" r:id="rId6"/>
    <p:sldId id="935" r:id="rId7"/>
    <p:sldId id="945" r:id="rId8"/>
    <p:sldId id="884" r:id="rId9"/>
    <p:sldId id="1023" r:id="rId10"/>
    <p:sldId id="1028" r:id="rId11"/>
    <p:sldId id="936" r:id="rId12"/>
    <p:sldId id="937" r:id="rId13"/>
    <p:sldId id="938" r:id="rId14"/>
    <p:sldId id="939" r:id="rId15"/>
    <p:sldId id="940" r:id="rId16"/>
    <p:sldId id="941" r:id="rId17"/>
    <p:sldId id="950" r:id="rId18"/>
    <p:sldId id="1015" r:id="rId19"/>
    <p:sldId id="1016" r:id="rId20"/>
    <p:sldId id="1017" r:id="rId21"/>
    <p:sldId id="1012" r:id="rId22"/>
    <p:sldId id="1013" r:id="rId23"/>
    <p:sldId id="1018" r:id="rId24"/>
    <p:sldId id="775" r:id="rId25"/>
    <p:sldId id="1030" r:id="rId26"/>
    <p:sldId id="1024" r:id="rId27"/>
    <p:sldId id="1031" r:id="rId28"/>
    <p:sldId id="881" r:id="rId29"/>
    <p:sldId id="942" r:id="rId30"/>
    <p:sldId id="1009" r:id="rId31"/>
    <p:sldId id="1008" r:id="rId32"/>
    <p:sldId id="1025" r:id="rId33"/>
    <p:sldId id="944" r:id="rId34"/>
    <p:sldId id="265" r:id="rId35"/>
    <p:sldId id="1027" r:id="rId36"/>
    <p:sldId id="62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9D"/>
    <a:srgbClr val="C06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200"/>
    <p:restoredTop sz="96327"/>
  </p:normalViewPr>
  <p:slideViewPr>
    <p:cSldViewPr snapToGrid="0">
      <p:cViewPr varScale="1">
        <p:scale>
          <a:sx n="61" d="100"/>
          <a:sy n="61" d="100"/>
        </p:scale>
        <p:origin x="216" y="1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07:21.71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21010 8427 13199,'-11'20'2609,"-6"-18"-2339,23-13-180,14-28-90,6 6 0,7-2-1051,2 0 1,2-2 960,-9 6 0,2-2 0,-1 2 90,11-6 0,-2 2-75,-7-1 1,-1 4 119,0 11 0,-3 3 135,-6-10 90,5 17 270,-23 2 89,5 26 91,-8 31-450,-8-14 0,-1 4 34,4 14 0,-3 3-124,-6-19 0,-3 0 0,2 1-30,3 4 0,3 2 0,-3-1-90,-3-1 0,-2-2 0,1 1 0,5-3 0,2-1 0,-1 0 30,-4 9 0,0-3 237,-6 8-777,0-39-359,10-42 359,4-8 0,3-9-177,2 10 0,1-2 0,1-2 627,-1-3 0,0-2 0,0 0 0,-2-2 0,-1 0 0,-1 1 0,-1 4 0,-2 1 0,-1 2-276,-1-16 1,-3 5 364,-2 10 1,-1 5 1330,-4-10-1150,17 36 180,30 48-226,-4-3 1,4 4-175,0-6 0,2 2 0,0 0-21,-1-1 1,1 0 0,0-1 148,0-5 1,0 0 0,-1-3-134,12 7 0,-3-3 306,-12-8 0,-2-1-261,13 9 0,-27-17-1,-1 7 438,-44-16-347,-9 7-45,3-8 0,-5-2 350,-2-3 0,-2-1-515,12-1 0,-2 0 0,0-2-409,-2-1 1,-1-2-1,0 1-191,0-1 1,-1 1-1,2 0-4286,-9-1 1,2 3 4715,4 6 0,6 4 0,6 0 0,7 7 0</inkml:trace>
  <inkml:trace contextRef="#ctx0" brushRef="#br0" timeOffset="1291">19814 9544 14998,'-19'0'3329,"-1"-9"-2430,9 7-539,29-15-180,14-11-180,5 0 0,3-3 30,-13 5 0,-1-1 0,1-1-158,3-1 1,0-1-1,0 0 158,-1 0 0,1 0 0,-2 3-30,3-1 0,-1 3 90,-1 5 0,-2 3 270,4 9-90,-3 25 89,-8 14-269,-10-4 0,-1 4 0,1 4 0,0 0-45,4 0 0,0 0-45,-3-1 0,0-1-123,3-3 1,0-1 122,6 21 0,-1-2 90,1 0-90,-9-7 45,-2-12 0,-1-1-45,3 13 337,0-1-337,-2-3 90,-9-24 0,0 13 0,0-24 0,0 7 254,0-9-344,0 0 36,0 17-126,-9-13 90,7 31 0,-16-22 0,16 16 90,-7-1-90,1-15 180,6 4-180,-7-8 90,9 11-180,-18-7 270,5 13-270,-24-15 90,-2 8 0,-11 1 45,21-14 0,-1-1-135,-20 12 135,21-12 0,1 1-135,-4 14 0,-5-9 180,17 6-450,1-23 91,8 21-1,-7-39-90,16 11 315,-5-12 0,-3-7 45,1-6 0,-2-2 0,-7-5 0,-3-2-391,6 12 1,-2-2 0,-1 3 390,-15-8 0,-2 3 45,5 0 0,-1 2-290,1 11 0,1 2 155,-10-15-269,11 19-1080,9 3-3239,16 14 4678,14 3 0,2 3 0,5 5 0</inkml:trace>
  <inkml:trace contextRef="#ctx0" brushRef="#br0" timeOffset="2785">21715 11230 17607,'-8'21'1889,"-3"-12"-1529,9-11-270,21-24-45,0 7 0,4-1-90,10-9 0,1-3 45,2-7 0,-2-1-660,-3 5 0,-1 1 615,0 3 0,-3 3 45,3-11 362,-2 19-272,-17 11 0,-2 18 0,-9 19 90,0 22-629,0-12 1,0 3 628,-4 11 0,-1 2-61,2-14 1,0 0 0,-2 0-90,-3 3 0,-3 0 0,2 0 0,2-3 0,0 0 0,-1-3-120,-7 5 0,2-3 290,8-6 0,-1-10-650,-12-20-359,16-43 629,-2 3 0,0-6 120,1 5 0,0-2 0,0 0-344,-2 0 0,-1 0 0,-3 0 374,-2 0 0,-2 1 0,-2 1 120,-9-13 0,-2 4 276,1 6 0,0 3-277,5 12 1,1 2 90,-10-13 90,19 27 90,18 10-90,23 28-225,1-12 0,4 1 0,-1 6 0,1 1-45,8-3 0,0-2 743,-8-4 0,-3 0-698,-7 0 0,-2-2 944,13-2-719,-26-2-180,-2-9-90,-18 9 0,-20-7 0,2-2 0,-4 0 45,-9 0 0,-1-2-180,-4-11 0,1 0-540,-1 11 0,2-1-1439,7-9 1,3-2 2113,-17 3 0,22 0 0,19 3 0</inkml:trace>
  <inkml:trace contextRef="#ctx0" brushRef="#br0" timeOffset="3732">22539 9603 19946,'8'37'944,"-3"-9"1,1 3-811,4 4 1,0 2-90,-5 6 0,1 1-45,3-4 0,-1-2-45,-7-6 0,0-3-45,17 10 90,-16-21-90,24-18-269,-4-18 89,4 4 0,5-2-387,-2-4 0,3-2 522,10-3 0,3 3-174,-5 5 1,0 3 308,0 3 0,-1 2 270,-9 4 0,-2 2 450,20 3-1,-9 8-179,-8 12-90,-11-7-270,-12 13 890,-8-24-980,0 7 680,0-18-770,0-28-45,0 9 0,0-5-696,0-14 0,0-4 741,1 2 0,-2-2 0,-1 12 0,-2 0 0,1 2-245,3-1 0,-2 2 290,-7-12 0,1 4 45,6 9 0,-16-2-1,7 11-89,0 31 1316,-15-21-1226,4 25-180,-17-9 180,-9 0-180,-2 0 90,17 0 0,-1 0 29,-2-1 1,2 2-75,3 2 0,1 3-140,-4 2 1,3 3-1525,-2 11-4227,-4 15 5936,18-15 0,8-2 0,2-12 0</inkml:trace>
  <inkml:trace contextRef="#ctx0" brushRef="#br0" timeOffset="5128">26615 9054 17427,'39'-17'1349,"1"-22"-1349,-12 6 0,0-4-1078,-8 6 0,0-3 0,1 1 1018,5-1 0,1 1 0,-1 0 60,-2 0 0,-1 0 0,-1 1 461,8-9 1,-1 3-462,-4 11 0,-2 4 90,8-5 685,-12 19-235,-10 18-1,-9 19 1,0 22-225,-4-12 0,-1 3-1,1-1 1,-3 0-135,-10 8 0,-3 0 143,5-3 1,-3-1-234,-9 1 0,-2 0-135,7-1 0,2-1-39,0-12 0,1-1-51,5-4 0,0-4-134,-6-12-271,9-12 225,1-21 0,3-8-45,5-24 224,-6 5 1,-2-4 90,5 4 0,-1 0 111,-3-5 1,-1 1-112,0 7 0,0 5 263,5 10 0,-1 5 52,-2-1 90,34 36-180,7 31-1,-4-10 1,1 3-90,-5 7 0,0 1-252,4-5 0,-2-1 207,-10 1 0,-1-2 1129,21 8-724,-18-4-270,-8-26-90,-2-2-180,-27 0 90,-12-7 45,2-5 0,-3-3-45,-7-3 0,-3-4-45,-7-5 0,-2-3-528,0 2 1,0-1-1182,4 0 0,3 1 1755,11 3 0,5 1 0,-1-4 0,19 10 0</inkml:trace>
  <inkml:trace contextRef="#ctx0" brushRef="#br0" timeOffset="6077">27673 8074 17517,'-10'37'5217,"1"5"-4723,16-10 1,3 3-225,-4 4 0,1 1-90,11 4 0,2 1-1078,-9 4 0,-1 0 898,5-4 0,-1-1 54,-9-4 0,0-2-54,5-7 0,-2-3 342,-6 20-432,7-26-90,-9-5-179,17-43 942,5-15-718,-3 11 0,1-1 45,-1-4 0,1 2 197,4 11 0,0 3-107,18-18 90,6 26 180,-9 11 0,0 11 0,0 9-180,0-1 90,-8 1-91,-3-9 1,-8-3 90,-1-8-180,-8 0 279,7-8-459,-16-29-270,15-16-344,-15 11 1,-2-3 613,8 1 1,2-1 44,-4 0 0,-1 1-34,0 3 0,1 3 258,2-12 91,-8 13 90,0 26-90,0 3 90,-9 25 1005,-1-4-1185,-19 7 290,-1-3-470,-10-15 90,-7-2-180,-4-19-317,22 1 1,0-4 451,-5-2 0,0-2-238,4 0 0,-1 2 13,-2 7 0,-1 4-1034,4 2 0,1 4-8527,-21 16 9188,20 0 1,3 2 0,3 2-1,-2 4 1</inkml:trace>
  <inkml:trace contextRef="#ctx0" brushRef="#br0" timeOffset="7136">27281 9544 20845,'23'-28'120,"0"-1"0,2 0 0,3-2-150,-1 2 0,3 0 0,0-1-754,-3 3 1,0 1 0,-1-1 738,14-14 1,-1 3 189,-9 12 1,-1 2-56,10-13 472,-20 26-382,-10 11 90,-9 37 0,-9 16-136,5-15 1,-3 2 45,-6-1 0,-2 0-45,0 1 0,-1-1 99,-3 1 1,-1-2-145,5-7 0,0-1 131,1 1 1,-1-5-402,-4-13-180,8 11 91,-6-57-1,14 18 225,-5-23 0,-1-7 0,8 13 0,0-1 45,-7-18 0,-2-3-529,5 5 0,-1 0 484,1 7 0,0 2 135,-1 8 0,3 5 776,12 1-686,10 52-90,0-3 0,2 4-59,3 16 1,2 3 58,-7-13 0,1 1 0,-1-1-589,7 17 0,-1-2 544,-1-7 0,-1-3 375,-6-8 1,-3-1-331,5 10-90,-10-20 0,-9-19 202,-9-11-291,-19-26 89,5 13 0,-4-2 0,-11-4 0,-3-1 0,2 1 0,-2 2 55,-3 6 0,1 4-280,3 7 0,1 3-270,0 1 0,0 5-1677,3 8 0,2 5 2172,7 4 0,4 1 0,-5 8 0,19 2 0</inkml:trace>
  <inkml:trace contextRef="#ctx0" brushRef="#br0" timeOffset="8328">27869 10975 21924,'0'34'300,"0"-1"0,0 2 0,0 0-255,0 0 0,0 0-90,0-1 0,0-1 135,0-2 0,0-3-90,0 13 0,0-4-180,0-26 90,0-2 90,0-9-90,18-9 90,4-10 0,17-12 0,-16 11 0,2 1 0,-1 3 0,2 2-183,3 2 1,1 4 227,4 2 0,-1 3-45,20 3-45,-25 0 0,0 0 135,11 9 90,-17-7-180,4 7 180,-24-9 0,7 0-90,-9-9-180,0-19 90,0 0 0,0-3-90,0-8 0,0-3 45,0-10 0,0-2-143,0 7 0,0 2 188,0 5 0,0 2 45,-1 7 0,2 5 135,8 4-90,-7 5 0,7 17 90,-9 9 89,0 10-89,-9-6 741,7 22-831,-16-30 0,-1 12-180,-3-17 90,-24 0 0,13 0 45,5-4 0,0-1-45,-14 3-90,-6-7 0,1 9-1349,5 9-4228,-6 2 5667,9 9 0,17-10 0,5-1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36:47.94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27615 16992 11940,'39'0'540,"9"-9"-450,2-2 0,-17-2 0,2-2-90,-1 4 0,1 0-722,4-3 0,1 0 722,-2 3 0,2 2 0,8 3 0,0 1 45,-3 0 0,1 1-45,8 4 0,-1 0 0,-4 0 0,0 0 45,4 0 0,1 0-621,-4 0 0,0 0 546,-12 0 0,1 0 0,0 0 75,15 1 0,0-2-15,-12-1 0,0-1 0,1 0-340,2 2 1,1 1 0,0-1 309,0-4 0,0-2 0,1 1 0,7 2 0,2 1 0,-2-1 0,-7 1 0,0-1 0,0 0-60,8 1 0,0 0 0,-1 1 0,-10 1 0,-1 1 0,0 1-120,0-1 0,0 0 0,-3 0-924,6 0 1,-2 0-1146,-5 0 1,-2 0 2372,13 0 1,-20 0-1,-12 0 1</inkml:trace>
  <inkml:trace contextRef="#ctx0" brushRef="#br0" timeOffset="998">26615 15443 5824,'-20'-8'90,"10"5"-180,1 3 90,0-15 359,7 20 271,-7-23 180,9 18 1438,0 0-1798,0-9-90,0-10-270,0-12 45,0 4 0,0-2-135,0-1 0,0-1 0,0-11 0,0-3-580,0-4 1,0 0 579,0-5 0,0-1-60,0 14 0,0-2 0,0 0 60,0-2 0,0-1 0,0 0-210,0 0 0,0-1 1,0 1-331,0 0 0,0 0 1,0 1-301,0 2 0,0 1 1,0 0 839,0-14 0,0 4 0,0 18 0,0 4 0,0-13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38:28.66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17443 9466 14639,'29'-6'149,"1"1"1,3 0 0,2 1-105,-1 0 0,1-1-45,8-3 0,1-3 0,1-4 0,0-1-1080,4 1 0,0 0 585,-4 0 1,-1 2-766,0 2 1,-1 2-1109,-3 3 1,-2 1 2367,-6 0 0,-3 1 0,10 4 0,-21 0 0</inkml:trace>
  <inkml:trace contextRef="#ctx0" brushRef="#br0" timeOffset="1833">12053 9524 6004,'-19'-19'1259,"-1"8"-1259,0-6 90,9 23 270,-6-21-1,15 30 181,-15-21 90,14 23-91,-5-15-179,8 7-270,0-9 90,0 9 0,0-7 90,8 7-180,12-9-180,11 0 135,0 0 0,3 0-45,-3 0 0,1 0 0,19 0 0,3 0 45,-4 0 0,0 0-140,-11 0 0,0 0 0,1 0 125,-1 0 0,0 0 0,0 0-834,16 0 0,-1 0-185,0-4 0,-1-1 989,-2 0 0,-4-1 0,7-5 0,-10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F8932-ABCA-D64F-B9B5-5ADDAF6B77D4}" type="datetimeFigureOut">
              <a:rPr lang="en-US" smtClean="0"/>
              <a:t>1/1/26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3ED03-EEC0-2D46-A0B3-23E6C30F9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0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12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6273E-C141-14C1-0B6B-28D2747CD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DE275E-D002-A322-0BCD-793C798C9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648270-ABF2-861B-8FF6-E88F8AEA3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Builds on a generative modeling approach called latent </a:t>
            </a:r>
            <a:r>
              <a:rPr lang="en-US" dirty="0" err="1"/>
              <a:t>direchlet</a:t>
            </a:r>
            <a:r>
              <a:rPr lang="en-US" dirty="0"/>
              <a:t> allocation (or LDA) commonly used for topic modeling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topic modeling, given a count matrix of words in documents,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 infers the distribution of words for different topics topic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distribution of topics in each document.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spatial transcriptomics data, given a count matrix of gene expression in multi-cellular pixels,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STdeconvolve builds on LDA to infer the distribution of genes for different cell-types (</a:t>
            </a:r>
            <a:r>
              <a:rPr lang="en-US" sz="1200" dirty="0"/>
              <a:t>cell-type specific gene expression profiles)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distribution of cell-types in each multi-cellular pixel (</a:t>
            </a:r>
            <a:r>
              <a:rPr lang="en-US" sz="1200" dirty="0"/>
              <a:t>cell-type proportions per pixel)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10C60-4FE5-64EE-A586-A8467287B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912DF-BA54-9F44-9894-99B27A3845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86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38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70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36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this allows us to recover the cell-type spatial spatial organizational patterns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20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5EEEA-69D3-6747-9E57-8DE5EFE1D8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31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capture the mRNAs that are present at each pixel or spot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86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26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 the processed information we end up with comprises the spatial coordinates of each pixel</a:t>
            </a:r>
          </a:p>
          <a:p>
            <a:r>
              <a:rPr lang="en-US"/>
              <a:t>As well as the gene expression observed at each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80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 the processed information we end up with comprises the spatial coordinates of each pixel</a:t>
            </a:r>
          </a:p>
          <a:p>
            <a:r>
              <a:rPr lang="en-US"/>
              <a:t>As well as the gene expression observed at each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26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untargeted full transcriptome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9DF2-DD82-A847-9D83-883F722A55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30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measured gene expression at each spot comes from multiple cells potentially representing multiple cell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95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ED26C-E60C-C7BF-3B9A-03D4E5311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C8ADFF-FC96-8A9D-4486-A9F10ECE1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DF9808-121D-17FD-03EC-74A0A6377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A048F-70B4-48AD-F0CE-EA03A37BB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7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Builds on a generative modeling approach called latent </a:t>
            </a:r>
            <a:r>
              <a:rPr lang="en-US" dirty="0" err="1"/>
              <a:t>direchlet</a:t>
            </a:r>
            <a:r>
              <a:rPr lang="en-US" dirty="0"/>
              <a:t> allocation (or LDA) commonly used for topic modeling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topic modeling, given a count matrix of words in documents,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 infers the distribution of words for different topics topic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distribution of topics in each document.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spatial transcriptomics data, given a count matrix of gene expression in multi-cellular pixels,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STdeconvolve builds on LDA to infer the distribution of genes for different cell-types (</a:t>
            </a:r>
            <a:r>
              <a:rPr lang="en-US" sz="1200" dirty="0"/>
              <a:t>cell-type specific gene expression profiles)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distribution of cell-types in each multi-cellular pixel (</a:t>
            </a:r>
            <a:r>
              <a:rPr lang="en-US" sz="1200" dirty="0"/>
              <a:t>cell-type proportions per pixel)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912DF-BA54-9F44-9894-99B27A3845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6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48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3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94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28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2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0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1/1/26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5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1/1/26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45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1/1/26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4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7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2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6B094-6220-EC45-A9E3-3A7FA2B4B78A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16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jpe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microsoft.com/office/2007/relationships/hdphoto" Target="../media/hdphoto16.wdp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microsoft.com/office/2007/relationships/hdphoto" Target="../media/hdphoto15.wdp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microsoft.com/office/2007/relationships/hdphoto" Target="../media/hdphoto12.wdp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40.pn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4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15.png"/><Relationship Id="rId7" Type="http://schemas.microsoft.com/office/2007/relationships/hdphoto" Target="../media/hdphoto17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7.tiff"/><Relationship Id="rId5" Type="http://schemas.openxmlformats.org/officeDocument/2006/relationships/image" Target="../media/image45.tiff"/><Relationship Id="rId10" Type="http://schemas.openxmlformats.org/officeDocument/2006/relationships/image" Target="../media/image18.jpeg"/><Relationship Id="rId4" Type="http://schemas.microsoft.com/office/2007/relationships/hdphoto" Target="../media/hdphoto9.wdp"/><Relationship Id="rId9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9.png"/><Relationship Id="rId7" Type="http://schemas.openxmlformats.org/officeDocument/2006/relationships/customXml" Target="../ink/ink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7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47.tiff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5.png"/><Relationship Id="rId7" Type="http://schemas.openxmlformats.org/officeDocument/2006/relationships/image" Target="../media/image45.tiff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50.png"/><Relationship Id="rId5" Type="http://schemas.openxmlformats.org/officeDocument/2006/relationships/image" Target="../media/image4.png"/><Relationship Id="rId10" Type="http://schemas.openxmlformats.org/officeDocument/2006/relationships/image" Target="../media/image7.tiff"/><Relationship Id="rId4" Type="http://schemas.microsoft.com/office/2007/relationships/hdphoto" Target="../media/hdphoto9.wdp"/><Relationship Id="rId9" Type="http://schemas.microsoft.com/office/2007/relationships/hdphoto" Target="../media/hdphoto17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55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5" Type="http://schemas.openxmlformats.org/officeDocument/2006/relationships/image" Target="../media/image59.png"/><Relationship Id="rId4" Type="http://schemas.microsoft.com/office/2007/relationships/hdphoto" Target="../media/hdphoto19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microsoft.com/office/2007/relationships/hdphoto" Target="../media/hdphoto7.wdp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C41DBB-C3E5-80C1-6A8B-C76A9E73E942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3101" t="13144" r="25737" b="32341"/>
          <a:stretch/>
        </p:blipFill>
        <p:spPr>
          <a:xfrm flipH="1">
            <a:off x="6199142" y="1"/>
            <a:ext cx="599285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73B4C-C6DA-8D84-952A-31340A0C7F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3118" t="14371" r="27562" b="34211"/>
          <a:stretch/>
        </p:blipFill>
        <p:spPr>
          <a:xfrm>
            <a:off x="0" y="1"/>
            <a:ext cx="6199142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BEF136-B5CC-E849-5F5E-2D137182B172}"/>
              </a:ext>
            </a:extLst>
          </p:cNvPr>
          <p:cNvSpPr/>
          <p:nvPr/>
        </p:nvSpPr>
        <p:spPr>
          <a:xfrm>
            <a:off x="1100447" y="1417982"/>
            <a:ext cx="10276114" cy="4302999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1C6368E-28A1-C974-8234-26348CE80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8776"/>
            <a:ext cx="9144000" cy="2157495"/>
          </a:xfrm>
        </p:spPr>
        <p:txBody>
          <a:bodyPr>
            <a:normAutofit/>
          </a:bodyPr>
          <a:lstStyle/>
          <a:p>
            <a:r>
              <a:rPr lang="en-US" sz="4200" b="1" dirty="0"/>
              <a:t>Deconvolving multi-cellular pixel-resolution spatial transcriptomics data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0664A9D-1CDD-D1E9-913F-10D3F2AB7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9024"/>
            <a:ext cx="9144000" cy="195942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Jean Fan, PhD</a:t>
            </a: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Assistant Professor</a:t>
            </a:r>
            <a:endParaRPr lang="en-US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r>
              <a:rPr lang="en-US" b="1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JEFworks</a:t>
            </a: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</a:t>
            </a: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Center for Computational Biology</a:t>
            </a:r>
            <a:endParaRPr lang="en-US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of Biomedical Engineering</a:t>
            </a:r>
            <a:endParaRPr lang="en-US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Johns Hopkins University</a:t>
            </a:r>
            <a:endParaRPr lang="en-US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52056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F749C-1EA6-DD19-345B-2315118B5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6AA75C-2B8C-7842-30DE-F6DD4BD9B10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524814-B951-7494-0278-D2874A7DE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77961C-5253-BCBE-8877-2A25FDA9D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E53A42-54EA-6CDF-BC00-747F3AD8C7B6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289249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13DB7-8327-8A85-4AA7-F84A5394B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EBF60-100A-27E8-B879-064F422AC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pic>
        <p:nvPicPr>
          <p:cNvPr id="14" name="Picture 13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617F2FF5-251C-E6F7-27ED-308961D96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12" y="1418639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BC8B66-9DC4-D3B5-8751-AFDE9C8E4E5E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1330793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13DB7-8327-8A85-4AA7-F84A5394B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EBF60-100A-27E8-B879-064F422AC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7364A2-481D-75A3-1E95-6B104B97C0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5237" t="11653" b="16672"/>
          <a:stretch/>
        </p:blipFill>
        <p:spPr>
          <a:xfrm>
            <a:off x="6991734" y="1262270"/>
            <a:ext cx="3737379" cy="3461580"/>
          </a:xfrm>
          <a:prstGeom prst="rect">
            <a:avLst/>
          </a:prstGeom>
        </p:spPr>
      </p:pic>
      <p:pic>
        <p:nvPicPr>
          <p:cNvPr id="14" name="Picture 13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617F2FF5-251C-E6F7-27ED-308961D96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12" y="1418639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7D311-E5E7-5C74-65DD-EE31C96C1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712" y="4869206"/>
            <a:ext cx="3427329" cy="1385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C5E04-7336-365F-FC2E-9701CA9FA60C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108188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58A7E-3785-6B57-37FA-568843D03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232806-BB40-540B-4A74-355418293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DE48A5-878F-3F14-C738-72FC9E1D2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859" y="4896972"/>
            <a:ext cx="1846157" cy="1470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09F27A-32B6-0F4F-40C6-8DB55352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13467" r="29980"/>
          <a:stretch/>
        </p:blipFill>
        <p:spPr>
          <a:xfrm>
            <a:off x="7028309" y="1225694"/>
            <a:ext cx="3321445" cy="36619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F0AD8D-8412-0A84-CE9B-0BE9860C86F8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9812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9EEBE-773A-185C-F31E-4FADC615F7B9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A4D3E-5FDC-2E5C-9E8E-3B2553D7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892939"/>
            <a:ext cx="2320340" cy="1848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55F8B-25CB-E627-BCB5-8657DDA3A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581995-62D5-372E-692D-8AFB1BD89F53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3038982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9EEBE-773A-185C-F31E-4FADC615F7B9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A4D3E-5FDC-2E5C-9E8E-3B2553D7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892939"/>
            <a:ext cx="2320340" cy="1848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83533-6216-B1FC-2C23-F1A0461E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BE6356-198D-68A2-A8A2-634D14713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5" b="3456"/>
          <a:stretch/>
        </p:blipFill>
        <p:spPr>
          <a:xfrm>
            <a:off x="7570696" y="1348870"/>
            <a:ext cx="4437528" cy="4439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79957-39AC-511C-706C-461609E93150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1526576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9EEBE-773A-185C-F31E-4FADC615F7B9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A4D3E-5FDC-2E5C-9E8E-3B2553D7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892939"/>
            <a:ext cx="2320340" cy="1848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83533-6216-B1FC-2C23-F1A0461E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BE6356-198D-68A2-A8A2-634D14713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5" b="3456"/>
          <a:stretch/>
        </p:blipFill>
        <p:spPr>
          <a:xfrm>
            <a:off x="7570696" y="1348870"/>
            <a:ext cx="4437528" cy="44397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9946AF-B699-1281-D13E-D47F08E54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D5B4D1-F1FD-B3F3-B0F0-8F6B6BA7C6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68" b="3350"/>
          <a:stretch/>
        </p:blipFill>
        <p:spPr>
          <a:xfrm>
            <a:off x="7579840" y="1348870"/>
            <a:ext cx="4422939" cy="443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9AF0B-F522-B52D-38B4-5458CC976AE8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4231002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B908-B31E-D336-3F85-8DE639BC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Cell-type mixtures confound transcriptional clustering analysis, impacting downstream biological interpretation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29CAA6-66A1-0F70-4A90-99906BE6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39" y="1842770"/>
            <a:ext cx="4438067" cy="423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F548E3-C132-8241-1742-0BF841E6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5960"/>
            <a:ext cx="1981200" cy="42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469B71-8DAF-003B-C474-2489312BE52B}"/>
              </a:ext>
            </a:extLst>
          </p:cNvPr>
          <p:cNvSpPr txBox="1"/>
          <p:nvPr/>
        </p:nvSpPr>
        <p:spPr>
          <a:xfrm>
            <a:off x="7195024" y="6356328"/>
            <a:ext cx="482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(Miller et al, Nature Communications April 2022)</a:t>
            </a:r>
          </a:p>
        </p:txBody>
      </p:sp>
    </p:spTree>
    <p:extLst>
      <p:ext uri="{BB962C8B-B14F-4D97-AF65-F5344CB8AC3E}">
        <p14:creationId xmlns:p14="http://schemas.microsoft.com/office/powerpoint/2010/main" val="347675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AF0F-63A9-C127-77A1-055924550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16305-E370-A415-E020-B4099BE1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Cell-type mixtures confound transcriptional clustering analysis, impacting downstream biological interpretation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9CDAE-9603-3DA7-6EDA-5184BBEB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39" y="1842770"/>
            <a:ext cx="4438067" cy="423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638660-4623-556A-A6C5-BEEDA6D84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386" y="2599004"/>
            <a:ext cx="3788334" cy="3091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4F2AB-FF3F-A5BD-CA42-B6CEEAEF6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5960"/>
            <a:ext cx="1981200" cy="42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490587-6998-3E66-89C4-BE81B9FF0996}"/>
              </a:ext>
            </a:extLst>
          </p:cNvPr>
          <p:cNvSpPr txBox="1"/>
          <p:nvPr/>
        </p:nvSpPr>
        <p:spPr>
          <a:xfrm>
            <a:off x="7195024" y="6356328"/>
            <a:ext cx="482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(Miller et al, Nature Communications April 2022)</a:t>
            </a:r>
          </a:p>
        </p:txBody>
      </p:sp>
    </p:spTree>
    <p:extLst>
      <p:ext uri="{BB962C8B-B14F-4D97-AF65-F5344CB8AC3E}">
        <p14:creationId xmlns:p14="http://schemas.microsoft.com/office/powerpoint/2010/main" val="3896860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DACB-74FA-1F26-B19F-86A22D9DC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“deconvolution”?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A7195-1157-4F54-8A9D-126267142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in signal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5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AD42C9-2F15-9054-C699-96DD016CF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5" t="20423"/>
          <a:stretch/>
        </p:blipFill>
        <p:spPr>
          <a:xfrm>
            <a:off x="5895833" y="2448690"/>
            <a:ext cx="5583153" cy="1960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35421-A8AE-476F-0D34-FDF8C95F71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39579-4038-DA2D-8412-40C01324A79A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EF877-56A0-5F4A-E386-A7E090957CCD}"/>
              </a:ext>
            </a:extLst>
          </p:cNvPr>
          <p:cNvSpPr txBox="1"/>
          <p:nvPr/>
        </p:nvSpPr>
        <p:spPr>
          <a:xfrm>
            <a:off x="7868785" y="5473365"/>
            <a:ext cx="4178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ST/Visium: Stahl et al, Science 2016)</a:t>
            </a:r>
          </a:p>
          <a:p>
            <a:pPr algn="r"/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SlideSeq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err="1">
                <a:solidFill>
                  <a:schemeClr val="bg1">
                    <a:lumMod val="50000"/>
                    <a:lumOff val="50000"/>
                  </a:schemeClr>
                </a:solidFill>
              </a:rPr>
              <a:t>Rodriques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 et al, Science 2019)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DBiT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-Seq: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Liu et al, Cell 2020)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XYZseq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Lee et al, Science Advances 2021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2448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4F634-34B7-B5D0-1947-161D23B64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2DDB-B988-9E12-4C7B-2EED053C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“reference-based deconvolution”?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10443B2-3C4D-D915-71A2-E2FF0B32A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3937111"/>
              </p:ext>
            </p:extLst>
          </p:nvPr>
        </p:nvGraphicFramePr>
        <p:xfrm>
          <a:off x="2453004" y="1857375"/>
          <a:ext cx="6914515" cy="157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3676">
                  <a:extLst>
                    <a:ext uri="{9D8B030D-6E8A-4147-A177-3AD203B41FA5}">
                      <a16:colId xmlns:a16="http://schemas.microsoft.com/office/drawing/2014/main" val="1378909798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3666696372"/>
                    </a:ext>
                  </a:extLst>
                </a:gridCol>
                <a:gridCol w="1743487">
                  <a:extLst>
                    <a:ext uri="{9D8B030D-6E8A-4147-A177-3AD203B41FA5}">
                      <a16:colId xmlns:a16="http://schemas.microsoft.com/office/drawing/2014/main" val="1598030571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5942273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Observed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Reference X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Reference Y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91987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A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10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87527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B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350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C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5384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Gene 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43855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B9B3BD2-B826-3C70-6EAC-69F2BD40BB17}"/>
              </a:ext>
            </a:extLst>
          </p:cNvPr>
          <p:cNvSpPr txBox="1"/>
          <p:nvPr/>
        </p:nvSpPr>
        <p:spPr>
          <a:xfrm>
            <a:off x="2343355" y="3779520"/>
            <a:ext cx="7120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Observed = </a:t>
            </a:r>
            <a:r>
              <a:rPr lang="el-GR" sz="2800" b="1" dirty="0"/>
              <a:t>α</a:t>
            </a:r>
            <a:r>
              <a:rPr lang="en-US" sz="2800" b="1" dirty="0"/>
              <a:t> * </a:t>
            </a:r>
            <a:r>
              <a:rPr lang="en-US" sz="2800" b="1" dirty="0" err="1"/>
              <a:t>Reference_X</a:t>
            </a:r>
            <a:r>
              <a:rPr lang="en-US" sz="2800" b="1" dirty="0"/>
              <a:t> + </a:t>
            </a:r>
            <a:r>
              <a:rPr lang="el-GR" sz="2800" b="1" dirty="0"/>
              <a:t>β </a:t>
            </a:r>
            <a:r>
              <a:rPr lang="en-US" sz="2800" b="1" dirty="0"/>
              <a:t>* </a:t>
            </a:r>
            <a:r>
              <a:rPr lang="en-US" sz="2800" b="1" dirty="0" err="1"/>
              <a:t>Reference_Y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24418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5303E-C85A-97FB-0CEF-26A172B18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284D-9497-69FA-707D-CF5AFBD7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problem with reference-based deconvolution? Let’s explore using a simulated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9F51E-25C5-227D-0860-3FA1EE945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23782" b="38297"/>
          <a:stretch/>
        </p:blipFill>
        <p:spPr>
          <a:xfrm>
            <a:off x="2670573" y="2111105"/>
            <a:ext cx="6850854" cy="4111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2E4742-18D8-C36C-0A6E-4227EE61385C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535955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214CD-EFDF-CD6E-FE60-DD374F5D7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6E47-2909-DD7C-C3AB-7E4CED8D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Performance of reference-based deconvolution of cell-type proportions depends on quality of reference transcriptomic profiles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3AD6B-FEFE-0E7E-7041-F8AFBD725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61703"/>
          <a:stretch/>
        </p:blipFill>
        <p:spPr>
          <a:xfrm>
            <a:off x="838200" y="2898507"/>
            <a:ext cx="10964405" cy="3112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C4A44B-869B-DD83-AF0C-40F11C2D7A4B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681254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74AB9-2FA5-7673-468E-9669447EB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ED54-638C-E5F7-6C50-F1F8ED33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“reference-free deconvolution”?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B0012050-48C5-C910-F93D-35BB8CCA2B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676508"/>
              </p:ext>
            </p:extLst>
          </p:nvPr>
        </p:nvGraphicFramePr>
        <p:xfrm>
          <a:off x="2453004" y="1857375"/>
          <a:ext cx="6914515" cy="157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3676">
                  <a:extLst>
                    <a:ext uri="{9D8B030D-6E8A-4147-A177-3AD203B41FA5}">
                      <a16:colId xmlns:a16="http://schemas.microsoft.com/office/drawing/2014/main" val="1378909798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3666696372"/>
                    </a:ext>
                  </a:extLst>
                </a:gridCol>
                <a:gridCol w="1743487">
                  <a:extLst>
                    <a:ext uri="{9D8B030D-6E8A-4147-A177-3AD203B41FA5}">
                      <a16:colId xmlns:a16="http://schemas.microsoft.com/office/drawing/2014/main" val="1598030571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5942273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Observed1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91987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A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10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87527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B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350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C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5384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Gene 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438554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41D7C7F-1E24-11E4-E7D1-0848824D88F1}"/>
              </a:ext>
            </a:extLst>
          </p:cNvPr>
          <p:cNvSpPr txBox="1"/>
          <p:nvPr/>
        </p:nvSpPr>
        <p:spPr>
          <a:xfrm>
            <a:off x="9738996" y="2381577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668BD-1FF2-7DA3-0655-8736ABB9BF51}"/>
              </a:ext>
            </a:extLst>
          </p:cNvPr>
          <p:cNvSpPr txBox="1"/>
          <p:nvPr/>
        </p:nvSpPr>
        <p:spPr>
          <a:xfrm>
            <a:off x="1977595" y="3953204"/>
            <a:ext cx="85092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If I tell you there are 2 cell-types, what is the most likely </a:t>
            </a:r>
          </a:p>
          <a:p>
            <a:r>
              <a:rPr lang="en-US" sz="2800" b="1" dirty="0"/>
              <a:t>- gene expression profile of these cell-types?</a:t>
            </a:r>
          </a:p>
          <a:p>
            <a:r>
              <a:rPr lang="en-US" sz="2800" b="1" dirty="0"/>
              <a:t>- cell-type proportions in each observed spot?</a:t>
            </a:r>
          </a:p>
        </p:txBody>
      </p:sp>
    </p:spTree>
    <p:extLst>
      <p:ext uri="{BB962C8B-B14F-4D97-AF65-F5344CB8AC3E}">
        <p14:creationId xmlns:p14="http://schemas.microsoft.com/office/powerpoint/2010/main" val="3166043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5E161-8B00-CA34-F2A4-A629A1E7C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B17A11-DB4D-CB0D-853C-9592C1C87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2964" y="2281990"/>
            <a:ext cx="8244755" cy="4063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4C375D-BB0A-F30E-3C07-68C239F7FF7C}"/>
              </a:ext>
            </a:extLst>
          </p:cNvPr>
          <p:cNvSpPr txBox="1"/>
          <p:nvPr/>
        </p:nvSpPr>
        <p:spPr>
          <a:xfrm>
            <a:off x="10624626" y="1362568"/>
            <a:ext cx="1458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Brendan Miller</a:t>
            </a:r>
          </a:p>
        </p:txBody>
      </p:sp>
      <p:pic>
        <p:nvPicPr>
          <p:cNvPr id="12" name="Picture 2" descr="Arpan Sahoo">
            <a:extLst>
              <a:ext uri="{FF2B5EF4-FFF2-40B4-BE49-F238E27FC236}">
                <a16:creationId xmlns:a16="http://schemas.microsoft.com/office/drawing/2014/main" id="{E659EB7D-D7C8-C518-6807-EF9B57FFE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7939" y="4576687"/>
            <a:ext cx="1081849" cy="1081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Feiyang Huang">
            <a:extLst>
              <a:ext uri="{FF2B5EF4-FFF2-40B4-BE49-F238E27FC236}">
                <a16:creationId xmlns:a16="http://schemas.microsoft.com/office/drawing/2014/main" id="{244256FE-D81E-62F3-11F5-70263F843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19249" y="1738760"/>
            <a:ext cx="998115" cy="9981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BE5360-CBB6-4D38-D481-F0BCAF77B7B7}"/>
              </a:ext>
            </a:extLst>
          </p:cNvPr>
          <p:cNvSpPr txBox="1"/>
          <p:nvPr/>
        </p:nvSpPr>
        <p:spPr>
          <a:xfrm>
            <a:off x="10860606" y="4194418"/>
            <a:ext cx="91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Lyla Atta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22EE7-F14D-D809-3570-A89573D2DBC1}"/>
              </a:ext>
            </a:extLst>
          </p:cNvPr>
          <p:cNvSpPr txBox="1"/>
          <p:nvPr/>
        </p:nvSpPr>
        <p:spPr>
          <a:xfrm>
            <a:off x="10746154" y="564323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Arpan Sahoo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3D1095-7249-69D5-4277-0772288BD8EF}"/>
              </a:ext>
            </a:extLst>
          </p:cNvPr>
          <p:cNvSpPr txBox="1"/>
          <p:nvPr/>
        </p:nvSpPr>
        <p:spPr>
          <a:xfrm>
            <a:off x="10641220" y="2749240"/>
            <a:ext cx="142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err="1"/>
              <a:t>Feiyang</a:t>
            </a:r>
            <a:r>
              <a:rPr lang="en-US" sz="1600" b="1"/>
              <a:t> Huang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BFB59B-1854-1C2E-83F9-2E4BC8D47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34993" cy="1325563"/>
          </a:xfrm>
        </p:spPr>
        <p:txBody>
          <a:bodyPr>
            <a:noAutofit/>
          </a:bodyPr>
          <a:lstStyle/>
          <a:p>
            <a:r>
              <a:rPr lang="en-US" sz="3200"/>
              <a:t>We developed STdeconvolve to recover cell-type-specific gene expression and proportions within multi-cellular pixels without reliance on external single-cell 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8FE3C-BD97-BD56-67B7-FDA9CE410D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2571" y="1849066"/>
            <a:ext cx="785380" cy="909707"/>
          </a:xfrm>
          <a:prstGeom prst="rect">
            <a:avLst/>
          </a:prstGeom>
        </p:spPr>
      </p:pic>
      <p:pic>
        <p:nvPicPr>
          <p:cNvPr id="16" name="Picture 2" descr="Brendan Miller">
            <a:extLst>
              <a:ext uri="{FF2B5EF4-FFF2-40B4-BE49-F238E27FC236}">
                <a16:creationId xmlns:a16="http://schemas.microsoft.com/office/drawing/2014/main" id="{9C78DD7D-4F0B-D3DE-61B9-27E5465DF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092" y="365125"/>
            <a:ext cx="1010716" cy="10107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yla Atta">
            <a:extLst>
              <a:ext uri="{FF2B5EF4-FFF2-40B4-BE49-F238E27FC236}">
                <a16:creationId xmlns:a16="http://schemas.microsoft.com/office/drawing/2014/main" id="{3847D007-7E85-E41D-FC16-ED081C6CA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7" r="5077"/>
          <a:stretch/>
        </p:blipFill>
        <p:spPr bwMode="auto">
          <a:xfrm>
            <a:off x="10802675" y="3165253"/>
            <a:ext cx="1052539" cy="10525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6E01E-343E-6B07-BFA4-4021CC0E7686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2853514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02799D7-4869-7264-F7DB-2479C81B39B4}"/>
              </a:ext>
            </a:extLst>
          </p:cNvPr>
          <p:cNvGrpSpPr/>
          <p:nvPr/>
        </p:nvGrpSpPr>
        <p:grpSpPr>
          <a:xfrm>
            <a:off x="1941787" y="-1137514"/>
            <a:ext cx="7929012" cy="7630389"/>
            <a:chOff x="2664373" y="185081"/>
            <a:chExt cx="6069724" cy="58411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241F6A-E84F-8D80-0951-55F4AF947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25901" t="24150" r="29545"/>
            <a:stretch/>
          </p:blipFill>
          <p:spPr>
            <a:xfrm>
              <a:off x="3135295" y="1328081"/>
              <a:ext cx="5598802" cy="46981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7E1347-AFAA-524E-F4FC-3756067724B0}"/>
                </a:ext>
              </a:extLst>
            </p:cNvPr>
            <p:cNvSpPr/>
            <p:nvPr/>
          </p:nvSpPr>
          <p:spPr>
            <a:xfrm>
              <a:off x="2664373" y="1040524"/>
              <a:ext cx="3270323" cy="228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71517E-B68E-6E21-02D5-0A319975F145}"/>
                </a:ext>
              </a:extLst>
            </p:cNvPr>
            <p:cNvSpPr/>
            <p:nvPr/>
          </p:nvSpPr>
          <p:spPr>
            <a:xfrm>
              <a:off x="5261450" y="185081"/>
              <a:ext cx="3270323" cy="228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9EA21CDC-C2C1-9D35-ABCD-FAD79E78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err="1"/>
              <a:t>STdeconvolve</a:t>
            </a:r>
            <a:r>
              <a:rPr lang="en-US" sz="3200" dirty="0"/>
              <a:t> builds on Latent Dirichlet Allocation (LDA) to estimate cell-type specific gene expression profiles </a:t>
            </a:r>
            <a:br>
              <a:rPr lang="en-US" sz="3200" dirty="0"/>
            </a:br>
            <a:r>
              <a:rPr lang="en-US" sz="3200" dirty="0"/>
              <a:t>and cell-type proportions per pixel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186055-382B-08C7-14FF-87A142540E5B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3960173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F977DE-42E9-AB45-8181-6BEFD5662107}"/>
              </a:ext>
            </a:extLst>
          </p:cNvPr>
          <p:cNvSpPr txBox="1"/>
          <p:nvPr/>
        </p:nvSpPr>
        <p:spPr>
          <a:xfrm>
            <a:off x="3036827" y="2309173"/>
            <a:ext cx="215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Documents are mixtures of 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A7406-BA9E-3541-BA03-AABA94F85480}"/>
              </a:ext>
            </a:extLst>
          </p:cNvPr>
          <p:cNvSpPr txBox="1"/>
          <p:nvPr/>
        </p:nvSpPr>
        <p:spPr>
          <a:xfrm>
            <a:off x="4650040" y="4867989"/>
            <a:ext cx="1557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topics are distributions over words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B1281B-4829-A840-980D-B7F42B673754}"/>
              </a:ext>
            </a:extLst>
          </p:cNvPr>
          <p:cNvCxnSpPr/>
          <p:nvPr/>
        </p:nvCxnSpPr>
        <p:spPr>
          <a:xfrm>
            <a:off x="4110492" y="4012832"/>
            <a:ext cx="0" cy="401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AB69C8-94F5-5E42-B9FD-082A90241025}"/>
              </a:ext>
            </a:extLst>
          </p:cNvPr>
          <p:cNvSpPr txBox="1"/>
          <p:nvPr/>
        </p:nvSpPr>
        <p:spPr>
          <a:xfrm>
            <a:off x="564405" y="4003663"/>
            <a:ext cx="2079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Each document is a collections of 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CF3FB-8D95-E046-8539-6BB69487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25" y="2287517"/>
            <a:ext cx="1637620" cy="17811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17BE0A7-545F-304A-92D4-DDD4FB1EF7E1}"/>
              </a:ext>
            </a:extLst>
          </p:cNvPr>
          <p:cNvGrpSpPr/>
          <p:nvPr/>
        </p:nvGrpSpPr>
        <p:grpSpPr>
          <a:xfrm>
            <a:off x="3601492" y="2907782"/>
            <a:ext cx="1025561" cy="953468"/>
            <a:chOff x="3477314" y="2622985"/>
            <a:chExt cx="1025561" cy="95346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3E20AB-3B7A-D444-8D8A-43E83A6BBEF8}"/>
                </a:ext>
              </a:extLst>
            </p:cNvPr>
            <p:cNvSpPr/>
            <p:nvPr/>
          </p:nvSpPr>
          <p:spPr>
            <a:xfrm>
              <a:off x="3601336" y="2770732"/>
              <a:ext cx="132715" cy="8057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2064F0-DC15-3F40-BA32-19A148E3A2EB}"/>
                </a:ext>
              </a:extLst>
            </p:cNvPr>
            <p:cNvSpPr/>
            <p:nvPr/>
          </p:nvSpPr>
          <p:spPr>
            <a:xfrm>
              <a:off x="3910749" y="3112896"/>
              <a:ext cx="132715" cy="463557"/>
            </a:xfrm>
            <a:prstGeom prst="rect">
              <a:avLst/>
            </a:prstGeom>
            <a:solidFill>
              <a:srgbClr val="FF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6AA271-EEF9-BA4C-A12E-C947FBC07B8B}"/>
                </a:ext>
              </a:extLst>
            </p:cNvPr>
            <p:cNvSpPr/>
            <p:nvPr/>
          </p:nvSpPr>
          <p:spPr>
            <a:xfrm>
              <a:off x="4236603" y="3317587"/>
              <a:ext cx="132715" cy="258866"/>
            </a:xfrm>
            <a:prstGeom prst="rect">
              <a:avLst/>
            </a:prstGeom>
            <a:solidFill>
              <a:srgbClr val="4CF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7785FC6-C11E-B943-B501-D128C7580955}"/>
                </a:ext>
              </a:extLst>
            </p:cNvPr>
            <p:cNvSpPr/>
            <p:nvPr/>
          </p:nvSpPr>
          <p:spPr>
            <a:xfrm>
              <a:off x="3477314" y="2622985"/>
              <a:ext cx="1025561" cy="9483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F8856A8-F3BA-5049-856E-9AC17F74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849" y="4480928"/>
            <a:ext cx="1147285" cy="17669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495DD0-8A63-C049-A6B7-B8220D1EF83F}"/>
              </a:ext>
            </a:extLst>
          </p:cNvPr>
          <p:cNvSpPr/>
          <p:nvPr/>
        </p:nvSpPr>
        <p:spPr>
          <a:xfrm>
            <a:off x="1044958" y="1779910"/>
            <a:ext cx="461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/>
              <a:t>Use word frequencies to infer the latent topics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714BF6-B49A-CC4F-8472-4264D1947B26}"/>
              </a:ext>
            </a:extLst>
          </p:cNvPr>
          <p:cNvCxnSpPr>
            <a:cxnSpLocks/>
          </p:cNvCxnSpPr>
          <p:nvPr/>
        </p:nvCxnSpPr>
        <p:spPr>
          <a:xfrm>
            <a:off x="2597423" y="3262190"/>
            <a:ext cx="718534" cy="8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DEDB69-F413-FD46-B366-91929DFF440A}"/>
              </a:ext>
            </a:extLst>
          </p:cNvPr>
          <p:cNvSpPr/>
          <p:nvPr/>
        </p:nvSpPr>
        <p:spPr>
          <a:xfrm>
            <a:off x="1369485" y="6386190"/>
            <a:ext cx="3644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err="1">
                <a:solidFill>
                  <a:schemeClr val="bg1">
                    <a:lumMod val="50000"/>
                    <a:lumOff val="50000"/>
                  </a:schemeClr>
                </a:solidFill>
              </a:rPr>
              <a:t>Blei</a:t>
            </a:r>
            <a:r>
              <a:rPr lang="en-US" sz="1200">
                <a:solidFill>
                  <a:schemeClr val="bg1">
                    <a:lumMod val="50000"/>
                    <a:lumOff val="50000"/>
                  </a:schemeClr>
                </a:solidFill>
              </a:rPr>
              <a:t> et al. Journal of Machine Learning Research. (2003)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7664D03-BA6A-7941-9ACE-C92260EA8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STdeconvolve</a:t>
            </a:r>
            <a:r>
              <a:rPr lang="en-US" sz="3200" dirty="0"/>
              <a:t> builds on Latent Dirichlet Allocation (LDA) to estimate cell-type specific gene expression profiles </a:t>
            </a:r>
            <a:br>
              <a:rPr lang="en-US" sz="3200" dirty="0"/>
            </a:br>
            <a:r>
              <a:rPr lang="en-US" sz="3200" dirty="0"/>
              <a:t>and cell-type proportions per pixel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E628AC-8666-2F9D-6F9C-C6C7A2502C76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3762832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578E5-85B8-E451-91A0-70917D2A3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0CFB50-142F-2EA2-C9BA-B8428D2D3F90}"/>
              </a:ext>
            </a:extLst>
          </p:cNvPr>
          <p:cNvSpPr txBox="1"/>
          <p:nvPr/>
        </p:nvSpPr>
        <p:spPr>
          <a:xfrm>
            <a:off x="3036827" y="2309173"/>
            <a:ext cx="215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Documents are mixtures of 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0186C-7FD4-C4AD-92AB-ED82FD3BC183}"/>
              </a:ext>
            </a:extLst>
          </p:cNvPr>
          <p:cNvSpPr txBox="1"/>
          <p:nvPr/>
        </p:nvSpPr>
        <p:spPr>
          <a:xfrm>
            <a:off x="4650040" y="4867989"/>
            <a:ext cx="1557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topics are distributions over words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F7388B-F39E-ECD2-FBBD-6E7DEA6AD856}"/>
              </a:ext>
            </a:extLst>
          </p:cNvPr>
          <p:cNvCxnSpPr/>
          <p:nvPr/>
        </p:nvCxnSpPr>
        <p:spPr>
          <a:xfrm>
            <a:off x="4110492" y="4012832"/>
            <a:ext cx="0" cy="401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8F5D1E7-2F82-9B74-6986-17445CC7454C}"/>
              </a:ext>
            </a:extLst>
          </p:cNvPr>
          <p:cNvSpPr txBox="1"/>
          <p:nvPr/>
        </p:nvSpPr>
        <p:spPr>
          <a:xfrm>
            <a:off x="564405" y="4003663"/>
            <a:ext cx="2079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Each document is a collections of words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49136E-3CEB-62AC-12E2-6D287B91F593}"/>
              </a:ext>
            </a:extLst>
          </p:cNvPr>
          <p:cNvGrpSpPr/>
          <p:nvPr/>
        </p:nvGrpSpPr>
        <p:grpSpPr>
          <a:xfrm>
            <a:off x="8989020" y="2861099"/>
            <a:ext cx="1640906" cy="1307814"/>
            <a:chOff x="8864842" y="2575508"/>
            <a:chExt cx="1640906" cy="13078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5026453-9EDA-9F1C-5672-77B94FC54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77893" y="3596400"/>
              <a:ext cx="250767" cy="28692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4E299E3-DE6D-B957-3C48-6E7E99F99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64842" y="3571340"/>
              <a:ext cx="971893" cy="28692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6631AAB-D59D-1B24-2D05-67FA0680F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184756" y="3599396"/>
              <a:ext cx="250768" cy="25886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FE60BBF-6C25-DF5C-335C-472390E2658C}"/>
                </a:ext>
              </a:extLst>
            </p:cNvPr>
            <p:cNvSpPr/>
            <p:nvPr/>
          </p:nvSpPr>
          <p:spPr>
            <a:xfrm>
              <a:off x="9604209" y="2723255"/>
              <a:ext cx="132715" cy="805721"/>
            </a:xfrm>
            <a:prstGeom prst="rect">
              <a:avLst/>
            </a:prstGeom>
            <a:solidFill>
              <a:srgbClr val="744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801344-A4FC-8F32-0118-1F3E55E5EC59}"/>
                </a:ext>
              </a:extLst>
            </p:cNvPr>
            <p:cNvSpPr/>
            <p:nvPr/>
          </p:nvSpPr>
          <p:spPr>
            <a:xfrm>
              <a:off x="9913622" y="3065419"/>
              <a:ext cx="132715" cy="463557"/>
            </a:xfrm>
            <a:prstGeom prst="rect">
              <a:avLst/>
            </a:prstGeom>
            <a:solidFill>
              <a:srgbClr val="4B6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F68113-CFB8-3581-7AA7-7E5D196DA2B1}"/>
                </a:ext>
              </a:extLst>
            </p:cNvPr>
            <p:cNvSpPr/>
            <p:nvPr/>
          </p:nvSpPr>
          <p:spPr>
            <a:xfrm>
              <a:off x="10239476" y="3270110"/>
              <a:ext cx="132715" cy="258866"/>
            </a:xfrm>
            <a:prstGeom prst="rect">
              <a:avLst/>
            </a:prstGeom>
            <a:solidFill>
              <a:srgbClr val="C48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094D3EB-1DDA-50A6-DDBC-A37CAA195333}"/>
                </a:ext>
              </a:extLst>
            </p:cNvPr>
            <p:cNvSpPr/>
            <p:nvPr/>
          </p:nvSpPr>
          <p:spPr>
            <a:xfrm>
              <a:off x="9480187" y="2575508"/>
              <a:ext cx="1025561" cy="95346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E75FA6-02AA-CDFC-F193-3A930BC65D6C}"/>
              </a:ext>
            </a:extLst>
          </p:cNvPr>
          <p:cNvCxnSpPr>
            <a:cxnSpLocks/>
          </p:cNvCxnSpPr>
          <p:nvPr/>
        </p:nvCxnSpPr>
        <p:spPr>
          <a:xfrm>
            <a:off x="8546475" y="3258012"/>
            <a:ext cx="718534" cy="8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DBC7813-3DE1-4CD0-9353-9F4DDF7AA1E1}"/>
              </a:ext>
            </a:extLst>
          </p:cNvPr>
          <p:cNvSpPr txBox="1"/>
          <p:nvPr/>
        </p:nvSpPr>
        <p:spPr>
          <a:xfrm>
            <a:off x="10643366" y="4884537"/>
            <a:ext cx="1454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cell-types are distributions </a:t>
            </a:r>
          </a:p>
          <a:p>
            <a:r>
              <a:rPr lang="en-US" sz="1600"/>
              <a:t>over genes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16FB1B-6C35-9AF5-BED5-B8B4739B71F2}"/>
              </a:ext>
            </a:extLst>
          </p:cNvPr>
          <p:cNvSpPr txBox="1"/>
          <p:nvPr/>
        </p:nvSpPr>
        <p:spPr>
          <a:xfrm>
            <a:off x="6801325" y="1779910"/>
            <a:ext cx="488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Use gene frequencies to infer the latent cell-types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3CF0AD-B151-C302-8D6A-A959D3F913E8}"/>
              </a:ext>
            </a:extLst>
          </p:cNvPr>
          <p:cNvCxnSpPr/>
          <p:nvPr/>
        </p:nvCxnSpPr>
        <p:spPr>
          <a:xfrm>
            <a:off x="10117145" y="4295498"/>
            <a:ext cx="0" cy="401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4B04719-3952-194A-0387-E7BC306556FF}"/>
              </a:ext>
            </a:extLst>
          </p:cNvPr>
          <p:cNvCxnSpPr>
            <a:cxnSpLocks/>
          </p:cNvCxnSpPr>
          <p:nvPr/>
        </p:nvCxnSpPr>
        <p:spPr>
          <a:xfrm flipV="1">
            <a:off x="6225944" y="2205142"/>
            <a:ext cx="0" cy="404277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8A3D220-13E0-D0CC-8F77-4253705A1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25" y="2287517"/>
            <a:ext cx="1637620" cy="17811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B9950C0-2A92-381B-DE1E-CF877FFCA07F}"/>
              </a:ext>
            </a:extLst>
          </p:cNvPr>
          <p:cNvGrpSpPr/>
          <p:nvPr/>
        </p:nvGrpSpPr>
        <p:grpSpPr>
          <a:xfrm>
            <a:off x="3601492" y="2907782"/>
            <a:ext cx="1025561" cy="953468"/>
            <a:chOff x="3477314" y="2622985"/>
            <a:chExt cx="1025561" cy="95346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830CAA-8A15-0CF6-C313-551FF4263B59}"/>
                </a:ext>
              </a:extLst>
            </p:cNvPr>
            <p:cNvSpPr/>
            <p:nvPr/>
          </p:nvSpPr>
          <p:spPr>
            <a:xfrm>
              <a:off x="3601336" y="2770732"/>
              <a:ext cx="132715" cy="8057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43FF631-8272-478A-5A08-3287FCC96193}"/>
                </a:ext>
              </a:extLst>
            </p:cNvPr>
            <p:cNvSpPr/>
            <p:nvPr/>
          </p:nvSpPr>
          <p:spPr>
            <a:xfrm>
              <a:off x="3910749" y="3112896"/>
              <a:ext cx="132715" cy="463557"/>
            </a:xfrm>
            <a:prstGeom prst="rect">
              <a:avLst/>
            </a:prstGeom>
            <a:solidFill>
              <a:srgbClr val="FF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B9E46F6-E52D-A53A-1A4B-903D4805B7EF}"/>
                </a:ext>
              </a:extLst>
            </p:cNvPr>
            <p:cNvSpPr/>
            <p:nvPr/>
          </p:nvSpPr>
          <p:spPr>
            <a:xfrm>
              <a:off x="4236603" y="3317587"/>
              <a:ext cx="132715" cy="258866"/>
            </a:xfrm>
            <a:prstGeom prst="rect">
              <a:avLst/>
            </a:prstGeom>
            <a:solidFill>
              <a:srgbClr val="4CF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903173-DCD9-287A-01F7-7A656C6635F1}"/>
                </a:ext>
              </a:extLst>
            </p:cNvPr>
            <p:cNvSpPr/>
            <p:nvPr/>
          </p:nvSpPr>
          <p:spPr>
            <a:xfrm>
              <a:off x="3477314" y="2622985"/>
              <a:ext cx="1025561" cy="9483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156802E-990E-973A-5019-E51CFAC55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034" y="4819192"/>
            <a:ext cx="1651332" cy="1153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BE6721-12A5-172A-D9D4-345AFFA79E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6849" y="4480928"/>
            <a:ext cx="1147285" cy="17669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5747582-B0D3-0480-2F57-71A9AE5DFB9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9948" y="2307254"/>
            <a:ext cx="1438152" cy="17416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1A64D0-5980-6DA6-8AE8-D240E9898394}"/>
              </a:ext>
            </a:extLst>
          </p:cNvPr>
          <p:cNvSpPr/>
          <p:nvPr/>
        </p:nvSpPr>
        <p:spPr>
          <a:xfrm>
            <a:off x="1044958" y="1779910"/>
            <a:ext cx="461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/>
              <a:t>Use word frequencies to infer the latent topics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AE3CF83-DF90-26F8-6B90-9CACAFBEE271}"/>
              </a:ext>
            </a:extLst>
          </p:cNvPr>
          <p:cNvCxnSpPr>
            <a:cxnSpLocks/>
          </p:cNvCxnSpPr>
          <p:nvPr/>
        </p:nvCxnSpPr>
        <p:spPr>
          <a:xfrm>
            <a:off x="2597423" y="3262190"/>
            <a:ext cx="718534" cy="8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FEAD6E2-9F71-A840-8E99-EEA3C5DB6E78}"/>
              </a:ext>
            </a:extLst>
          </p:cNvPr>
          <p:cNvSpPr txBox="1"/>
          <p:nvPr/>
        </p:nvSpPr>
        <p:spPr>
          <a:xfrm>
            <a:off x="6752054" y="4000392"/>
            <a:ext cx="2079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Each pixel has</a:t>
            </a:r>
          </a:p>
          <a:p>
            <a:pPr algn="ctr"/>
            <a:r>
              <a:rPr lang="en-US" sz="1600"/>
              <a:t>gene counts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B244D8-D724-6891-FF23-8AC491CE0BEC}"/>
              </a:ext>
            </a:extLst>
          </p:cNvPr>
          <p:cNvSpPr/>
          <p:nvPr/>
        </p:nvSpPr>
        <p:spPr>
          <a:xfrm>
            <a:off x="1369485" y="6386190"/>
            <a:ext cx="3644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err="1">
                <a:solidFill>
                  <a:schemeClr val="bg1">
                    <a:lumMod val="50000"/>
                    <a:lumOff val="50000"/>
                  </a:schemeClr>
                </a:solidFill>
              </a:rPr>
              <a:t>Blei</a:t>
            </a:r>
            <a:r>
              <a:rPr lang="en-US" sz="1200">
                <a:solidFill>
                  <a:schemeClr val="bg1">
                    <a:lumMod val="50000"/>
                    <a:lumOff val="50000"/>
                  </a:schemeClr>
                </a:solidFill>
              </a:rPr>
              <a:t> et al. Journal of Machine Learning Research. (2003)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D4247A-B48C-9951-264F-04F31D1993F0}"/>
              </a:ext>
            </a:extLst>
          </p:cNvPr>
          <p:cNvSpPr txBox="1"/>
          <p:nvPr/>
        </p:nvSpPr>
        <p:spPr>
          <a:xfrm>
            <a:off x="9048858" y="2303797"/>
            <a:ext cx="215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Pixels are </a:t>
            </a:r>
            <a:br>
              <a:rPr lang="en-US" sz="1600"/>
            </a:br>
            <a:r>
              <a:rPr lang="en-US" sz="1600"/>
              <a:t>mixtures of cell-types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A002FEC1-1F71-122C-E446-3BEC942D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STdeconvolve</a:t>
            </a:r>
            <a:r>
              <a:rPr lang="en-US" sz="3200" dirty="0"/>
              <a:t> builds on Latent Dirichlet Allocation (LDA) to estimate cell-type specific gene expression profiles </a:t>
            </a:r>
            <a:br>
              <a:rPr lang="en-US" sz="3200" dirty="0"/>
            </a:br>
            <a:r>
              <a:rPr lang="en-US" sz="3200" dirty="0"/>
              <a:t>and cell-type proportions per pixel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ABE89E-33D4-43BE-21EF-2DB0EC745F06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1310140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8EAA215-70EB-E444-C70C-4C58BDB82204}"/>
              </a:ext>
            </a:extLst>
          </p:cNvPr>
          <p:cNvGrpSpPr/>
          <p:nvPr/>
        </p:nvGrpSpPr>
        <p:grpSpPr>
          <a:xfrm>
            <a:off x="5270230" y="2116961"/>
            <a:ext cx="2097582" cy="2097583"/>
            <a:chOff x="6580699" y="2489148"/>
            <a:chExt cx="1243794" cy="124379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04EC10-A486-E30A-F6C4-0FC25EECC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2FBCC2-3CDF-9D92-7A4A-610101C83B15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06E152-7303-91B9-96D9-99455E65F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114" y="2292780"/>
            <a:ext cx="1801368" cy="1801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19DF2-7571-4357-6FE6-68E030073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5024" y="2150840"/>
            <a:ext cx="1994525" cy="2029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9C786-4E3A-94C5-16E5-763076D965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573"/>
          <a:stretch/>
        </p:blipFill>
        <p:spPr>
          <a:xfrm>
            <a:off x="9289783" y="4180667"/>
            <a:ext cx="1573597" cy="1497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2F91C3-E378-2CB4-CE46-40BAC379DE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537" r="-5964"/>
          <a:stretch/>
        </p:blipFill>
        <p:spPr>
          <a:xfrm>
            <a:off x="9458885" y="653370"/>
            <a:ext cx="1573597" cy="14974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620DCF-27BB-CC87-97A1-5BA5F108C4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5237" t="11653" b="16672"/>
          <a:stretch/>
        </p:blipFill>
        <p:spPr>
          <a:xfrm>
            <a:off x="810818" y="719087"/>
            <a:ext cx="3737379" cy="3461580"/>
          </a:xfrm>
          <a:prstGeom prst="rect">
            <a:avLst/>
          </a:prstGeom>
        </p:spPr>
      </p:pic>
      <p:pic>
        <p:nvPicPr>
          <p:cNvPr id="17" name="Picture 16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CF2F807F-168A-58DB-C458-42276CBBD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96" y="875456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1669B2-A8C7-BDC2-044A-9B8DF399DA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8620" y="4501734"/>
            <a:ext cx="1790899" cy="1426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F59236-2D28-77E9-6A8F-686AED33A95F}"/>
              </a:ext>
            </a:extLst>
          </p:cNvPr>
          <p:cNvSpPr txBox="1"/>
          <p:nvPr/>
        </p:nvSpPr>
        <p:spPr>
          <a:xfrm>
            <a:off x="3544747" y="6039122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88437-6F8C-72EF-E44C-9FD564899265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2850117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CFC4D2-D29E-0E5E-B7AE-924972FDF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5237" t="11653" b="16672"/>
          <a:stretch/>
        </p:blipFill>
        <p:spPr>
          <a:xfrm>
            <a:off x="810818" y="719087"/>
            <a:ext cx="3737379" cy="3461580"/>
          </a:xfrm>
          <a:prstGeom prst="rect">
            <a:avLst/>
          </a:prstGeom>
        </p:spPr>
      </p:pic>
      <p:pic>
        <p:nvPicPr>
          <p:cNvPr id="12" name="Picture 11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EF9B136B-B154-5178-E103-740D5680E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96" y="875456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E76C61-416B-D0DD-A0E8-1DB158662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96" y="4326023"/>
            <a:ext cx="3427329" cy="1848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1BEE4-D3DA-5CD6-4215-FE6E25941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22" t="8433" r="9114" b="5605"/>
          <a:stretch/>
        </p:blipFill>
        <p:spPr>
          <a:xfrm>
            <a:off x="4631175" y="818878"/>
            <a:ext cx="3253626" cy="32758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7DAA68-5B85-E438-EACC-3B795BE34446}"/>
              </a:ext>
            </a:extLst>
          </p:cNvPr>
          <p:cNvSpPr txBox="1"/>
          <p:nvPr/>
        </p:nvSpPr>
        <p:spPr>
          <a:xfrm>
            <a:off x="5687746" y="357213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Clustering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956780-C12D-41C6-18A0-4ABBC775C0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372" r="27423"/>
          <a:stretch/>
        </p:blipFill>
        <p:spPr>
          <a:xfrm>
            <a:off x="8076876" y="655099"/>
            <a:ext cx="3615391" cy="3683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CE60AE-360D-4C32-CAB9-AD31E412DBD3}"/>
              </a:ext>
            </a:extLst>
          </p:cNvPr>
          <p:cNvSpPr txBox="1"/>
          <p:nvPr/>
        </p:nvSpPr>
        <p:spPr>
          <a:xfrm>
            <a:off x="8913472" y="368788"/>
            <a:ext cx="1942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STdeconvolve</a:t>
            </a:r>
            <a:r>
              <a:rPr lang="en-US" sz="24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ADB8C-D2E3-1453-1BA9-022E9800C850}"/>
              </a:ext>
            </a:extLst>
          </p:cNvPr>
          <p:cNvSpPr txBox="1"/>
          <p:nvPr/>
        </p:nvSpPr>
        <p:spPr>
          <a:xfrm>
            <a:off x="3544747" y="6039122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5B5BB-5F48-B4EF-F6AB-7FE7C79F26E3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3305285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AC004-3EC5-1F5F-3EB3-EC934FE10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33" y="1777607"/>
            <a:ext cx="3330541" cy="33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5CBAA6-F814-230D-CEED-2695D87E1785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372250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B034F-18DF-D7DF-3647-9C539A38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844F8-624C-1550-FAC9-1BBD7A6C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Deconvolution correctly resolved cell-type proportion mixtures and further provides correct cell-type-specific gene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42440A-5755-6FED-6CF7-3CFCC8BA6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39" y="1842770"/>
            <a:ext cx="4438067" cy="423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B0660-9ACC-4EB7-393C-29E24CA5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5960"/>
            <a:ext cx="1981200" cy="426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221F3-F29F-8B94-2524-0BBB14B0C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040" y="1842770"/>
            <a:ext cx="2710786" cy="4237990"/>
          </a:xfrm>
          <a:prstGeom prst="rect">
            <a:avLst/>
          </a:prstGeom>
        </p:spPr>
      </p:pic>
      <p:pic>
        <p:nvPicPr>
          <p:cNvPr id="11" name="Picture 10" descr="A screen shot of a cell type&#10;&#10;Description automatically generated">
            <a:extLst>
              <a:ext uri="{FF2B5EF4-FFF2-40B4-BE49-F238E27FC236}">
                <a16:creationId xmlns:a16="http://schemas.microsoft.com/office/drawing/2014/main" id="{C1F18A5B-FE99-B72F-40FC-14FB0146A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590" y="2094865"/>
            <a:ext cx="1752600" cy="1752600"/>
          </a:xfrm>
          <a:prstGeom prst="rect">
            <a:avLst/>
          </a:prstGeom>
        </p:spPr>
      </p:pic>
      <p:pic>
        <p:nvPicPr>
          <p:cNvPr id="13" name="Picture 12" descr="A screenshot of a cell type graph&#10;&#10;Description automatically generated">
            <a:extLst>
              <a:ext uri="{FF2B5EF4-FFF2-40B4-BE49-F238E27FC236}">
                <a16:creationId xmlns:a16="http://schemas.microsoft.com/office/drawing/2014/main" id="{5C325FF8-01A3-16A9-834E-35370670E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723" y="4100536"/>
            <a:ext cx="1638300" cy="187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44A270-46D9-612C-3BF1-E6649472F321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173220E-9693-4D71-6D59-799EF61F6064}"/>
                  </a:ext>
                </a:extLst>
              </p14:cNvPr>
              <p14:cNvContentPartPr/>
              <p14:nvPr/>
            </p14:nvContentPartPr>
            <p14:xfrm>
              <a:off x="9560160" y="5058720"/>
              <a:ext cx="1334160" cy="1058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173220E-9693-4D71-6D59-799EF61F60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43960" y="5042520"/>
                <a:ext cx="1366560" cy="10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7208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CE6CF-B436-2E1D-3EDD-0E654D2E7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076E-6ABE-2614-5B41-25438814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Reference-free deconvolution means we can recover gene signatures not found in 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EA01D-0130-1516-6DC0-043CD28F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8118"/>
            <a:ext cx="1882698" cy="4055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8C093B-59B6-CF18-735A-1AB7C086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11" y="2042112"/>
            <a:ext cx="4512321" cy="4386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139780-C3EB-83D8-B083-D7D277587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835" y="3985616"/>
            <a:ext cx="3084965" cy="2370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85919-5052-AA6E-ED57-BD4DC4A5C5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573"/>
          <a:stretch/>
        </p:blipFill>
        <p:spPr>
          <a:xfrm>
            <a:off x="8867995" y="2033065"/>
            <a:ext cx="1886642" cy="1795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53D1DD-3B1B-1F4A-3910-F7303EB48077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2C4F69-3113-0C44-A37B-4AB3CD314B68}"/>
                  </a:ext>
                </a:extLst>
              </p14:cNvPr>
              <p14:cNvContentPartPr/>
              <p14:nvPr/>
            </p14:nvContentPartPr>
            <p14:xfrm>
              <a:off x="4296960" y="3344040"/>
              <a:ext cx="2286360" cy="85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2C4F69-3113-0C44-A37B-4AB3CD314B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0760" y="3327840"/>
                <a:ext cx="2318760" cy="1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2498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3DDC-13F5-46BF-EC1F-04250D00F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pick the optimal number of cell-types to deconvolve K?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9D03A5D-56FF-08D3-7ADE-EAFB06039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480" y="1956540"/>
            <a:ext cx="6543040" cy="436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951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C23E4-DA08-2BDA-40D1-AB609B289C5A}"/>
              </a:ext>
            </a:extLst>
          </p:cNvPr>
          <p:cNvGrpSpPr/>
          <p:nvPr/>
        </p:nvGrpSpPr>
        <p:grpSpPr>
          <a:xfrm>
            <a:off x="5944006" y="2358394"/>
            <a:ext cx="2097582" cy="2097583"/>
            <a:chOff x="6580699" y="2489148"/>
            <a:chExt cx="1243794" cy="124379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B6633-55F9-5A20-07C6-046A78A43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EA15985-27DC-CDF5-7E34-87D499D3234A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06E152-7303-91B9-96D9-99455E65FC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7285" y="2528313"/>
            <a:ext cx="1801368" cy="1801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19DF2-7571-4357-6FE6-68E030073C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1195" y="2386373"/>
            <a:ext cx="1994525" cy="2029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9D91D-46B2-E97B-641B-B5FEC72167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5833" y="954048"/>
            <a:ext cx="1790899" cy="14266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92D907-74F0-B61A-78DE-5E7D81B49E0A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p:pic>
        <p:nvPicPr>
          <p:cNvPr id="3" name="Picture 2" descr="A screen shot of a cell type&#10;&#10;Description automatically generated">
            <a:extLst>
              <a:ext uri="{FF2B5EF4-FFF2-40B4-BE49-F238E27FC236}">
                <a16:creationId xmlns:a16="http://schemas.microsoft.com/office/drawing/2014/main" id="{E770C3CE-9D2A-E43D-A9E4-B88537195E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7285" y="708209"/>
            <a:ext cx="1752600" cy="1752600"/>
          </a:xfrm>
          <a:prstGeom prst="rect">
            <a:avLst/>
          </a:prstGeom>
        </p:spPr>
      </p:pic>
      <p:pic>
        <p:nvPicPr>
          <p:cNvPr id="5" name="Picture 4" descr="A screenshot of a cell type graph&#10;&#10;Description automatically generated">
            <a:extLst>
              <a:ext uri="{FF2B5EF4-FFF2-40B4-BE49-F238E27FC236}">
                <a16:creationId xmlns:a16="http://schemas.microsoft.com/office/drawing/2014/main" id="{D226FAFF-9530-8161-CAE0-BED3E3BDBF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8777" y="4350432"/>
            <a:ext cx="16383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6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132B85-19BE-35CF-8BCA-A2FA75F02F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89061F-800F-6F54-2641-EA9A6BE8E8C7}"/>
              </a:ext>
            </a:extLst>
          </p:cNvPr>
          <p:cNvSpPr txBox="1"/>
          <p:nvPr/>
        </p:nvSpPr>
        <p:spPr>
          <a:xfrm>
            <a:off x="6549960" y="1580889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Clustering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046CFF-62B0-AFC4-A825-62EB2775FE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2866" t="8943" r="4368" b="53540"/>
          <a:stretch/>
        </p:blipFill>
        <p:spPr>
          <a:xfrm>
            <a:off x="5895833" y="2209800"/>
            <a:ext cx="2743201" cy="3187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731002-5A04-56D6-9278-39267EBA6A9E}"/>
              </a:ext>
            </a:extLst>
          </p:cNvPr>
          <p:cNvSpPr txBox="1"/>
          <p:nvPr/>
        </p:nvSpPr>
        <p:spPr>
          <a:xfrm>
            <a:off x="9291647" y="1580890"/>
            <a:ext cx="1873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err="1"/>
              <a:t>STdeconvolve</a:t>
            </a:r>
            <a:endParaRPr lang="en-US"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87B5A-7F36-77DE-21A6-4C6222EFA8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571" t="8943" r="52663" b="53540"/>
          <a:stretch/>
        </p:blipFill>
        <p:spPr>
          <a:xfrm>
            <a:off x="8972665" y="2219926"/>
            <a:ext cx="2743201" cy="3187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FD402E-17BC-059A-C410-3EE3B2F3D915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18311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A272-3890-A755-5C8C-24CF6839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/>
              <a:t>Hands-on component: Visualizing results from </a:t>
            </a:r>
            <a:r>
              <a:rPr lang="en-US" sz="3200" b="1" dirty="0" err="1"/>
              <a:t>STdeconvolve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1200" b="1" dirty="0"/>
              <a:t>require(</a:t>
            </a:r>
            <a:r>
              <a:rPr lang="en-US" sz="1200" b="1" dirty="0">
                <a:effectLst/>
              </a:rPr>
              <a:t>remotes</a:t>
            </a:r>
            <a:r>
              <a:rPr lang="en-US" sz="1200" b="1" dirty="0"/>
              <a:t>) </a:t>
            </a:r>
            <a:br>
              <a:rPr lang="en-US" sz="1200" b="1" dirty="0">
                <a:effectLst/>
              </a:rPr>
            </a:br>
            <a:r>
              <a:rPr lang="en-US" sz="1200" b="1" dirty="0">
                <a:effectLst/>
              </a:rPr>
              <a:t>remotes::</a:t>
            </a:r>
            <a:r>
              <a:rPr lang="en-US" sz="1200" b="1" dirty="0" err="1"/>
              <a:t>install_github</a:t>
            </a:r>
            <a:r>
              <a:rPr lang="en-US" sz="1200" b="1" dirty="0"/>
              <a:t>(</a:t>
            </a:r>
            <a:r>
              <a:rPr lang="en-US" sz="1200" b="1" dirty="0">
                <a:effectLst/>
              </a:rPr>
              <a:t>'</a:t>
            </a:r>
            <a:r>
              <a:rPr lang="en-US" sz="1200" b="1" dirty="0" err="1">
                <a:effectLst/>
              </a:rPr>
              <a:t>JEFworks</a:t>
            </a:r>
            <a:r>
              <a:rPr lang="en-US" sz="1200" b="1" dirty="0">
                <a:effectLst/>
              </a:rPr>
              <a:t>-Lab/</a:t>
            </a:r>
            <a:r>
              <a:rPr lang="en-US" sz="1200" b="1" dirty="0" err="1">
                <a:effectLst/>
              </a:rPr>
              <a:t>STdeconvolve</a:t>
            </a:r>
            <a:r>
              <a:rPr lang="en-US" sz="1200" b="1" dirty="0">
                <a:effectLst/>
              </a:rPr>
              <a:t>'</a:t>
            </a:r>
            <a:r>
              <a:rPr lang="en-US" sz="1200" b="1" dirty="0"/>
              <a:t>)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EB15C-FC6F-8196-3785-E4E4E3BDF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9636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data &lt;- </a:t>
            </a:r>
            <a:r>
              <a:rPr lang="en-US" sz="800" dirty="0" err="1">
                <a:latin typeface="Courier" pitchFamily="2" charset="0"/>
              </a:rPr>
              <a:t>read.csv</a:t>
            </a:r>
            <a:r>
              <a:rPr lang="en-US" sz="800" dirty="0">
                <a:latin typeface="Courier" pitchFamily="2" charset="0"/>
              </a:rPr>
              <a:t>('~/Desktop/genomic-data-visualization-2024/data/</a:t>
            </a:r>
            <a:r>
              <a:rPr lang="en-US" sz="800" dirty="0" err="1">
                <a:latin typeface="Courier" pitchFamily="2" charset="0"/>
              </a:rPr>
              <a:t>eevee.csv.gz</a:t>
            </a:r>
            <a:r>
              <a:rPr lang="en-US" sz="800" dirty="0">
                <a:latin typeface="Courier" pitchFamily="2" charset="0"/>
              </a:rPr>
              <a:t>', </a:t>
            </a:r>
            <a:r>
              <a:rPr lang="en-US" sz="800" dirty="0" err="1">
                <a:latin typeface="Courier" pitchFamily="2" charset="0"/>
              </a:rPr>
              <a:t>row.names</a:t>
            </a:r>
            <a:r>
              <a:rPr lang="en-US" sz="800" dirty="0">
                <a:latin typeface="Courier" pitchFamily="2" charset="0"/>
              </a:rPr>
              <a:t>=1)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head(data)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pos &lt;- data[,2:3]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colnames</a:t>
            </a:r>
            <a:r>
              <a:rPr lang="en-US" sz="800" dirty="0">
                <a:latin typeface="Courier" pitchFamily="2" charset="0"/>
              </a:rPr>
              <a:t>(pos) &lt;- c('x', 'y')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cd &lt;- data[, 4:ncol(data)]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rownames</a:t>
            </a:r>
            <a:r>
              <a:rPr lang="en-US" sz="800" dirty="0">
                <a:latin typeface="Courier" pitchFamily="2" charset="0"/>
              </a:rPr>
              <a:t>(pos) &lt;- </a:t>
            </a:r>
            <a:r>
              <a:rPr lang="en-US" sz="800" dirty="0" err="1">
                <a:latin typeface="Courier" pitchFamily="2" charset="0"/>
              </a:rPr>
              <a:t>rownames</a:t>
            </a:r>
            <a:r>
              <a:rPr lang="en-US" sz="800" dirty="0">
                <a:latin typeface="Courier" pitchFamily="2" charset="0"/>
              </a:rPr>
              <a:t>(cd) &lt;- </a:t>
            </a:r>
            <a:r>
              <a:rPr lang="en-US" sz="800" dirty="0" err="1">
                <a:latin typeface="Courier" pitchFamily="2" charset="0"/>
              </a:rPr>
              <a:t>data$barcode</a:t>
            </a: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library(STdeconvolve)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remove pixels with too few genes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counts &lt;- </a:t>
            </a:r>
            <a:r>
              <a:rPr lang="en-US" sz="800" dirty="0" err="1">
                <a:latin typeface="Courier" pitchFamily="2" charset="0"/>
              </a:rPr>
              <a:t>cleanCounts</a:t>
            </a:r>
            <a:r>
              <a:rPr lang="en-US" sz="800" dirty="0">
                <a:latin typeface="Courier" pitchFamily="2" charset="0"/>
              </a:rPr>
              <a:t>(t(cd), </a:t>
            </a:r>
            <a:r>
              <a:rPr lang="en-US" sz="800" dirty="0" err="1">
                <a:latin typeface="Courier" pitchFamily="2" charset="0"/>
              </a:rPr>
              <a:t>min.lib.size</a:t>
            </a:r>
            <a:r>
              <a:rPr lang="en-US" sz="800" dirty="0">
                <a:latin typeface="Courier" pitchFamily="2" charset="0"/>
              </a:rPr>
              <a:t> = 100)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feature select for genes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corpus &lt;- </a:t>
            </a:r>
            <a:r>
              <a:rPr lang="en-US" sz="800" dirty="0" err="1">
                <a:latin typeface="Courier" pitchFamily="2" charset="0"/>
              </a:rPr>
              <a:t>restrictCorpus</a:t>
            </a:r>
            <a:r>
              <a:rPr lang="en-US" sz="800" dirty="0">
                <a:latin typeface="Courier" pitchFamily="2" charset="0"/>
              </a:rPr>
              <a:t>(counts, </a:t>
            </a:r>
            <a:r>
              <a:rPr lang="en-US" sz="800" dirty="0" err="1">
                <a:latin typeface="Courier" pitchFamily="2" charset="0"/>
              </a:rPr>
              <a:t>removeAbove</a:t>
            </a:r>
            <a:r>
              <a:rPr lang="en-US" sz="800" dirty="0">
                <a:latin typeface="Courier" pitchFamily="2" charset="0"/>
              </a:rPr>
              <a:t>=1.0, </a:t>
            </a:r>
            <a:r>
              <a:rPr lang="en-US" sz="800" dirty="0" err="1">
                <a:latin typeface="Courier" pitchFamily="2" charset="0"/>
              </a:rPr>
              <a:t>removeBelow</a:t>
            </a:r>
            <a:r>
              <a:rPr lang="en-US" sz="800" dirty="0">
                <a:latin typeface="Courier" pitchFamily="2" charset="0"/>
              </a:rPr>
              <a:t> = 0.05)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choose optimal number of cell-types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ldas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fitLDA</a:t>
            </a:r>
            <a:r>
              <a:rPr lang="en-US" sz="800" dirty="0">
                <a:latin typeface="Courier" pitchFamily="2" charset="0"/>
              </a:rPr>
              <a:t>(t(</a:t>
            </a:r>
            <a:r>
              <a:rPr lang="en-US" sz="800" dirty="0" err="1">
                <a:latin typeface="Courier" pitchFamily="2" charset="0"/>
              </a:rPr>
              <a:t>as.matrix</a:t>
            </a:r>
            <a:r>
              <a:rPr lang="en-US" sz="800" dirty="0">
                <a:latin typeface="Courier" pitchFamily="2" charset="0"/>
              </a:rPr>
              <a:t>(corpus)), Ks = c(5))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get best model results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optLDA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optimalModel</a:t>
            </a:r>
            <a:r>
              <a:rPr lang="en-US" sz="800" dirty="0">
                <a:latin typeface="Courier" pitchFamily="2" charset="0"/>
              </a:rPr>
              <a:t>(models = </a:t>
            </a:r>
            <a:r>
              <a:rPr lang="en-US" sz="800" dirty="0" err="1">
                <a:latin typeface="Courier" pitchFamily="2" charset="0"/>
              </a:rPr>
              <a:t>ldas</a:t>
            </a:r>
            <a:r>
              <a:rPr lang="en-US" sz="800" dirty="0">
                <a:latin typeface="Courier" pitchFamily="2" charset="0"/>
              </a:rPr>
              <a:t>, opt = "min")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extract deconvolved cell-type proportions (theta) and transcriptional profiles (beta)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results &lt;- </a:t>
            </a:r>
            <a:r>
              <a:rPr lang="en-US" sz="800" dirty="0" err="1">
                <a:latin typeface="Courier" pitchFamily="2" charset="0"/>
              </a:rPr>
              <a:t>getBetaTheta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optLDA</a:t>
            </a:r>
            <a:r>
              <a:rPr lang="en-US" sz="800" dirty="0">
                <a:latin typeface="Courier" pitchFamily="2" charset="0"/>
              </a:rPr>
              <a:t>, </a:t>
            </a:r>
            <a:r>
              <a:rPr lang="en-US" sz="800" dirty="0" err="1">
                <a:latin typeface="Courier" pitchFamily="2" charset="0"/>
              </a:rPr>
              <a:t>perc.filt</a:t>
            </a:r>
            <a:r>
              <a:rPr lang="en-US" sz="800" dirty="0">
                <a:latin typeface="Courier" pitchFamily="2" charset="0"/>
              </a:rPr>
              <a:t> = 0.05, </a:t>
            </a:r>
            <a:r>
              <a:rPr lang="en-US" sz="800" dirty="0" err="1">
                <a:latin typeface="Courier" pitchFamily="2" charset="0"/>
              </a:rPr>
              <a:t>betaScale</a:t>
            </a:r>
            <a:r>
              <a:rPr lang="en-US" sz="800" dirty="0">
                <a:latin typeface="Courier" pitchFamily="2" charset="0"/>
              </a:rPr>
              <a:t> = 1000)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deconProp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results$theta</a:t>
            </a: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deconGexp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results$beta</a:t>
            </a: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visualize deconvolved cell-type proportions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vizAllTopics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deconProp</a:t>
            </a:r>
            <a:r>
              <a:rPr lang="en-US" sz="800" dirty="0">
                <a:latin typeface="Courier" pitchFamily="2" charset="0"/>
              </a:rPr>
              <a:t>, pos,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             r=8, </a:t>
            </a:r>
            <a:r>
              <a:rPr lang="en-US" sz="800" dirty="0" err="1">
                <a:latin typeface="Courier" pitchFamily="2" charset="0"/>
              </a:rPr>
              <a:t>lwd</a:t>
            </a:r>
            <a:r>
              <a:rPr lang="en-US" sz="800" dirty="0">
                <a:latin typeface="Courier" pitchFamily="2" charset="0"/>
              </a:rPr>
              <a:t>=0)	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save(</a:t>
            </a:r>
            <a:r>
              <a:rPr lang="en-US" sz="800" dirty="0" err="1">
                <a:latin typeface="Courier" pitchFamily="2" charset="0"/>
              </a:rPr>
              <a:t>deconProp</a:t>
            </a:r>
            <a:r>
              <a:rPr lang="en-US" sz="800" dirty="0">
                <a:latin typeface="Courier" pitchFamily="2" charset="0"/>
              </a:rPr>
              <a:t>, </a:t>
            </a:r>
            <a:r>
              <a:rPr lang="en-US" sz="800" dirty="0" err="1">
                <a:latin typeface="Courier" pitchFamily="2" charset="0"/>
              </a:rPr>
              <a:t>deconGexp</a:t>
            </a:r>
            <a:r>
              <a:rPr lang="en-US" sz="800" dirty="0">
                <a:latin typeface="Courier" pitchFamily="2" charset="0"/>
              </a:rPr>
              <a:t>, pos, file="~/Desktop/genomic-data-visualization-2024/data/</a:t>
            </a:r>
            <a:r>
              <a:rPr lang="en-US" sz="800" dirty="0" err="1">
                <a:latin typeface="Courier" pitchFamily="2" charset="0"/>
              </a:rPr>
              <a:t>stdeconvolve.RData</a:t>
            </a:r>
            <a:r>
              <a:rPr lang="en-US" sz="800" dirty="0">
                <a:latin typeface="Courier" pitchFamily="2" charset="0"/>
              </a:rPr>
              <a:t>")</a:t>
            </a:r>
          </a:p>
        </p:txBody>
      </p:sp>
      <p:pic>
        <p:nvPicPr>
          <p:cNvPr id="5" name="Picture 4" descr="A colorful dots in a grid&#10;&#10;Description automatically generated with medium confidence">
            <a:extLst>
              <a:ext uri="{FF2B5EF4-FFF2-40B4-BE49-F238E27FC236}">
                <a16:creationId xmlns:a16="http://schemas.microsoft.com/office/drawing/2014/main" id="{6B74AF43-870B-5E9A-416D-379C7CA1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036" y="2091372"/>
            <a:ext cx="6553963" cy="381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96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5440-CDB7-F44E-B61D-FB00D83FC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136" y="365125"/>
            <a:ext cx="10319230" cy="1325563"/>
          </a:xfrm>
        </p:spPr>
        <p:txBody>
          <a:bodyPr/>
          <a:lstStyle/>
          <a:p>
            <a:pPr algn="ctr"/>
            <a:r>
              <a:rPr lang="en-US" b="1" dirty="0"/>
              <a:t>Tutorials available on https://</a:t>
            </a:r>
            <a:r>
              <a:rPr lang="en-US" b="1" dirty="0" err="1"/>
              <a:t>JEF.works</a:t>
            </a:r>
            <a:r>
              <a:rPr lang="en-US" b="1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57877-FE77-C574-F7D6-5229DC94FB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8155" y="1690688"/>
            <a:ext cx="2977845" cy="4559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525E1F-1A04-825E-02CD-20FDDEB7E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469199"/>
            <a:ext cx="2652804" cy="351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66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EE622-0166-6AAA-82B5-ECC39434F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158"/>
          <a:stretch/>
        </p:blipFill>
        <p:spPr>
          <a:xfrm>
            <a:off x="6096000" y="1742509"/>
            <a:ext cx="2171972" cy="1793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81147-DEB0-DA13-216B-AAFC720BE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81" r="5477"/>
          <a:stretch/>
        </p:blipFill>
        <p:spPr>
          <a:xfrm>
            <a:off x="5996609" y="3614378"/>
            <a:ext cx="2171972" cy="1793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6B81BF-9078-10C0-FF6F-21245B1C81D1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03586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EE622-0166-6AAA-82B5-ECC39434F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158"/>
          <a:stretch/>
        </p:blipFill>
        <p:spPr>
          <a:xfrm>
            <a:off x="6096000" y="1742509"/>
            <a:ext cx="2171972" cy="17935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89894B-94D0-0EE0-D30E-16BE4EB5A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867" y="2639303"/>
            <a:ext cx="2790967" cy="2223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81147-DEB0-DA13-216B-AAFC720BE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81" r="5477"/>
          <a:stretch/>
        </p:blipFill>
        <p:spPr>
          <a:xfrm>
            <a:off x="5996609" y="3614378"/>
            <a:ext cx="2171972" cy="1793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6F447D-7822-D1DD-83EA-166E2427B7B3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3445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289CD0-9892-4BF3-79EA-5F483A83DD6F}"/>
              </a:ext>
            </a:extLst>
          </p:cNvPr>
          <p:cNvSpPr txBox="1"/>
          <p:nvPr/>
        </p:nvSpPr>
        <p:spPr>
          <a:xfrm>
            <a:off x="2682767" y="151444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Slc17a7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FB92A1-21BF-F7C2-516F-E594648B61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934" y="2142927"/>
            <a:ext cx="2965051" cy="3257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CC2D74-A01D-8CC9-F040-1C1690C76F55}"/>
              </a:ext>
            </a:extLst>
          </p:cNvPr>
          <p:cNvSpPr txBox="1"/>
          <p:nvPr/>
        </p:nvSpPr>
        <p:spPr>
          <a:xfrm>
            <a:off x="5926905" y="1514449"/>
            <a:ext cx="75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Peg10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84BDD-ED51-2444-BDAC-9544371065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5411" t="4211" r="4401" b="5160"/>
          <a:stretch/>
        </p:blipFill>
        <p:spPr>
          <a:xfrm>
            <a:off x="2129883" y="2142927"/>
            <a:ext cx="2965051" cy="3152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0B6122-6716-7A47-B35C-6E2BBA2CA61D}"/>
              </a:ext>
            </a:extLst>
          </p:cNvPr>
          <p:cNvSpPr txBox="1"/>
          <p:nvPr/>
        </p:nvSpPr>
        <p:spPr>
          <a:xfrm>
            <a:off x="1203670" y="507714"/>
            <a:ext cx="1020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Full Transcriptome Profiling by Sequencing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F2AB5-E19C-54D5-03A1-757436B65821}"/>
              </a:ext>
            </a:extLst>
          </p:cNvPr>
          <p:cNvSpPr txBox="1"/>
          <p:nvPr/>
        </p:nvSpPr>
        <p:spPr>
          <a:xfrm>
            <a:off x="9214205" y="1514449"/>
            <a:ext cx="181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…and many more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033B1-8573-9F16-4661-F617B784D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8867" y="2639303"/>
            <a:ext cx="2790967" cy="2223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EB5A9F-BE07-1C91-8B18-C40673F04D99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96326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FE5C-3960-9775-6A6F-3EBAAD8E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Can we use</a:t>
            </a:r>
            <a:r>
              <a:rPr lang="en-US" sz="3200" dirty="0">
                <a:sym typeface="Wingdings" pitchFamily="2" charset="2"/>
              </a:rPr>
              <a:t> the same computational analysis tools like for clustering to identify transcriptionally distinct cell-types as in single-cell data?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794F1-FCBD-B1DB-3C7D-DD7058437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52934" t="5113" r="2630" b="4636"/>
          <a:stretch/>
        </p:blipFill>
        <p:spPr>
          <a:xfrm>
            <a:off x="2163335" y="2171473"/>
            <a:ext cx="2877015" cy="3181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960F52-7434-7A58-15A2-8AE8DE048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265" t="610" r="50528" b="-182"/>
          <a:stretch/>
        </p:blipFill>
        <p:spPr>
          <a:xfrm>
            <a:off x="5622568" y="2266066"/>
            <a:ext cx="3121229" cy="3181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C84B53-63E5-53FC-8E5B-560473265CB7}"/>
              </a:ext>
            </a:extLst>
          </p:cNvPr>
          <p:cNvSpPr txBox="1"/>
          <p:nvPr/>
        </p:nvSpPr>
        <p:spPr>
          <a:xfrm>
            <a:off x="6792690" y="192794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595E3-29F1-DBFB-1C74-7480F11B46C7}"/>
              </a:ext>
            </a:extLst>
          </p:cNvPr>
          <p:cNvSpPr txBox="1"/>
          <p:nvPr/>
        </p:nvSpPr>
        <p:spPr>
          <a:xfrm>
            <a:off x="3579540" y="6341298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/blog/2022/05/03/deconvolution-vs-clustering/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48A61E-4FCF-B6DF-BFD0-7EC8FCDD0887}"/>
              </a:ext>
            </a:extLst>
          </p:cNvPr>
          <p:cNvSpPr txBox="1"/>
          <p:nvPr/>
        </p:nvSpPr>
        <p:spPr>
          <a:xfrm>
            <a:off x="9326015" y="2408509"/>
            <a:ext cx="1889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capture-and-seq</a:t>
            </a:r>
            <a:endParaRPr lang="en-US" dirty="0"/>
          </a:p>
          <a:p>
            <a:pPr algn="ctr"/>
            <a:r>
              <a:rPr lang="en-US" sz="1800" dirty="0"/>
              <a:t>spatially resolved transcriptomics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EE281-69B2-6143-7BF7-83A0D1979DF0}"/>
              </a:ext>
            </a:extLst>
          </p:cNvPr>
          <p:cNvSpPr txBox="1"/>
          <p:nvPr/>
        </p:nvSpPr>
        <p:spPr>
          <a:xfrm>
            <a:off x="9357306" y="3735353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Single-cell </a:t>
            </a:r>
          </a:p>
          <a:p>
            <a:r>
              <a:rPr lang="en-US" dirty="0"/>
              <a:t>resolution</a:t>
            </a:r>
          </a:p>
        </p:txBody>
      </p:sp>
      <p:pic>
        <p:nvPicPr>
          <p:cNvPr id="10" name="Graphic 9" descr="Checkbox Checked with solid fill">
            <a:extLst>
              <a:ext uri="{FF2B5EF4-FFF2-40B4-BE49-F238E27FC236}">
                <a16:creationId xmlns:a16="http://schemas.microsoft.com/office/drawing/2014/main" id="{63EE38C1-AC63-BA91-8D27-09154853F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9400" y="4663227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147B8A-30E6-A716-9ABE-24FDC865619D}"/>
              </a:ext>
            </a:extLst>
          </p:cNvPr>
          <p:cNvSpPr txBox="1"/>
          <p:nvPr/>
        </p:nvSpPr>
        <p:spPr>
          <a:xfrm>
            <a:off x="9357306" y="4773311"/>
            <a:ext cx="1045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trans</a:t>
            </a:r>
          </a:p>
          <a:p>
            <a:r>
              <a:rPr lang="en-US" dirty="0" err="1"/>
              <a:t>criptome</a:t>
            </a:r>
            <a:endParaRPr lang="en-US" dirty="0"/>
          </a:p>
        </p:txBody>
      </p:sp>
      <p:pic>
        <p:nvPicPr>
          <p:cNvPr id="12" name="Graphic 11" descr="Checkbox Crossed with solid fill">
            <a:extLst>
              <a:ext uri="{FF2B5EF4-FFF2-40B4-BE49-F238E27FC236}">
                <a16:creationId xmlns:a16="http://schemas.microsoft.com/office/drawing/2014/main" id="{BFDE5137-6AC3-CAA1-2A47-C38F72514C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9400" y="357813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C00ECC-831F-C672-AE83-DA47A967BF07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3545607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EC1584A-7022-1FFE-E1B9-B754224FE90F}"/>
              </a:ext>
            </a:extLst>
          </p:cNvPr>
          <p:cNvGrpSpPr/>
          <p:nvPr/>
        </p:nvGrpSpPr>
        <p:grpSpPr>
          <a:xfrm>
            <a:off x="6634673" y="2380208"/>
            <a:ext cx="2097582" cy="2097583"/>
            <a:chOff x="6580699" y="2489148"/>
            <a:chExt cx="1243794" cy="124379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4F0005-8364-789A-9A9A-DE5B2B98A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315DA5-3E72-5B05-9E1A-BBF2718EAD54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9C6801-FEEE-80FB-3FF5-309FB5DC259C}"/>
              </a:ext>
            </a:extLst>
          </p:cNvPr>
          <p:cNvSpPr txBox="1"/>
          <p:nvPr/>
        </p:nvSpPr>
        <p:spPr>
          <a:xfrm>
            <a:off x="389403" y="363915"/>
            <a:ext cx="11277959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+mj-lt"/>
              </a:rPr>
              <a:t>Pixels/spots comprise many cells; may comprise multiple cell-types.</a:t>
            </a: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r>
              <a:rPr lang="en-US" sz="3200">
                <a:latin typeface="+mj-lt"/>
              </a:rPr>
              <a:t>Gene expression measurements may reflect mixtures of cell-types.</a:t>
            </a:r>
          </a:p>
          <a:p>
            <a:pPr algn="ctr"/>
            <a:endParaRPr lang="en-US" sz="3200"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CDB084-F0F8-6618-BCE3-6B785B9FE5F6}"/>
              </a:ext>
            </a:extLst>
          </p:cNvPr>
          <p:cNvGrpSpPr/>
          <p:nvPr/>
        </p:nvGrpSpPr>
        <p:grpSpPr>
          <a:xfrm>
            <a:off x="8912703" y="2380210"/>
            <a:ext cx="2097581" cy="2097581"/>
            <a:chOff x="6500684" y="3058166"/>
            <a:chExt cx="1243793" cy="12437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FE6F22-7524-5FCB-B11D-FD79AF8C55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0371" t="30371"/>
            <a:stretch/>
          </p:blipFill>
          <p:spPr>
            <a:xfrm rot="16200000">
              <a:off x="6614312" y="3155324"/>
              <a:ext cx="1100937" cy="1088136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BD3A7C2-1CF9-B741-CAC9-32E7B1BB93E4}"/>
                </a:ext>
              </a:extLst>
            </p:cNvPr>
            <p:cNvSpPr/>
            <p:nvPr/>
          </p:nvSpPr>
          <p:spPr>
            <a:xfrm>
              <a:off x="6500684" y="3058166"/>
              <a:ext cx="1243793" cy="1243793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4875DA-864A-0DA1-F847-3684C138015A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F3906FE-B5AB-75ED-974A-A3D6EB8FE3E9}"/>
                  </a:ext>
                </a:extLst>
              </p14:cNvPr>
              <p14:cNvContentPartPr/>
              <p14:nvPr/>
            </p14:nvContentPartPr>
            <p14:xfrm>
              <a:off x="7075800" y="2842560"/>
              <a:ext cx="3155040" cy="1346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F3906FE-B5AB-75ED-974A-A3D6EB8FE3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59600" y="2826360"/>
                <a:ext cx="3187440" cy="137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822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CAE4F-EE36-E7F0-BE1D-AEEFBAEA4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9D36B-B093-7E58-0DFE-256651BE809C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3272936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6809</TotalTime>
  <Words>1553</Words>
  <Application>Microsoft Macintosh PowerPoint</Application>
  <PresentationFormat>Widescreen</PresentationFormat>
  <Paragraphs>225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Courier</vt:lpstr>
      <vt:lpstr>Wingdings</vt:lpstr>
      <vt:lpstr>Office Theme</vt:lpstr>
      <vt:lpstr>Deconvolving multi-cellular pixel-resolution spatial transcriptomics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use the same computational analysis tools like for clustering to identify transcriptionally distinct cell-types as in single-cell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Cell-type mixtures confound transcriptional clustering analysis, impacting downstream biological interpretation</vt:lpstr>
      <vt:lpstr>Cell-type mixtures confound transcriptional clustering analysis, impacting downstream biological interpretation</vt:lpstr>
      <vt:lpstr>What is “deconvolution”?</vt:lpstr>
      <vt:lpstr>What is “reference-based deconvolution”?</vt:lpstr>
      <vt:lpstr>What is the problem with reference-based deconvolution? Let’s explore using a simulated example</vt:lpstr>
      <vt:lpstr> Performance of reference-based deconvolution of cell-type proportions depends on quality of reference transcriptomic profiles</vt:lpstr>
      <vt:lpstr>What is “reference-free deconvolution”?</vt:lpstr>
      <vt:lpstr>We developed STdeconvolve to recover cell-type-specific gene expression and proportions within multi-cellular pixels without reliance on external single-cell references</vt:lpstr>
      <vt:lpstr>STdeconvolve builds on Latent Dirichlet Allocation (LDA) to estimate cell-type specific gene expression profiles  and cell-type proportions per pixel</vt:lpstr>
      <vt:lpstr>STdeconvolve builds on Latent Dirichlet Allocation (LDA) to estimate cell-type specific gene expression profiles  and cell-type proportions per pixel</vt:lpstr>
      <vt:lpstr>STdeconvolve builds on Latent Dirichlet Allocation (LDA) to estimate cell-type specific gene expression profiles  and cell-type proportions per pixel</vt:lpstr>
      <vt:lpstr>PowerPoint Presentation</vt:lpstr>
      <vt:lpstr>PowerPoint Presentation</vt:lpstr>
      <vt:lpstr>Deconvolution correctly resolved cell-type proportion mixtures and further provides correct cell-type-specific gene expression</vt:lpstr>
      <vt:lpstr>Reference-free deconvolution means we can recover gene signatures not found in references</vt:lpstr>
      <vt:lpstr>How do we pick the optimal number of cell-types to deconvolve K? </vt:lpstr>
      <vt:lpstr>PowerPoint Presentation</vt:lpstr>
      <vt:lpstr>PowerPoint Presentation</vt:lpstr>
      <vt:lpstr>Hands-on component: Visualizing results from STdeconvolve  require(remotes)  remotes::install_github('JEFworks-Lab/STdeconvolve') </vt:lpstr>
      <vt:lpstr>Tutorials available on https://JEF.works/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tools for integrative spatial transcriptomics analyses</dc:title>
  <dc:creator>Jean Fan</dc:creator>
  <cp:lastModifiedBy>Jean Fan</cp:lastModifiedBy>
  <cp:revision>12</cp:revision>
  <dcterms:created xsi:type="dcterms:W3CDTF">2023-11-18T00:40:25Z</dcterms:created>
  <dcterms:modified xsi:type="dcterms:W3CDTF">2026-01-01T21:54:45Z</dcterms:modified>
</cp:coreProperties>
</file>